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69" r:id="rId2"/>
    <p:sldId id="282" r:id="rId3"/>
    <p:sldId id="357" r:id="rId4"/>
    <p:sldId id="361" r:id="rId5"/>
    <p:sldId id="362" r:id="rId6"/>
    <p:sldId id="415" r:id="rId7"/>
    <p:sldId id="386" r:id="rId8"/>
    <p:sldId id="401" r:id="rId9"/>
    <p:sldId id="306" r:id="rId10"/>
    <p:sldId id="307" r:id="rId11"/>
    <p:sldId id="308" r:id="rId12"/>
    <p:sldId id="309" r:id="rId13"/>
    <p:sldId id="419" r:id="rId14"/>
    <p:sldId id="388" r:id="rId15"/>
    <p:sldId id="402" r:id="rId16"/>
    <p:sldId id="288" r:id="rId17"/>
    <p:sldId id="289" r:id="rId18"/>
    <p:sldId id="420" r:id="rId19"/>
    <p:sldId id="390" r:id="rId20"/>
    <p:sldId id="403" r:id="rId21"/>
    <p:sldId id="271" r:id="rId22"/>
    <p:sldId id="385" r:id="rId23"/>
    <p:sldId id="421" r:id="rId24"/>
    <p:sldId id="392" r:id="rId25"/>
    <p:sldId id="404" r:id="rId26"/>
    <p:sldId id="262" r:id="rId27"/>
    <p:sldId id="284" r:id="rId28"/>
    <p:sldId id="285" r:id="rId29"/>
    <p:sldId id="422" r:id="rId30"/>
    <p:sldId id="394" r:id="rId31"/>
    <p:sldId id="405" r:id="rId32"/>
    <p:sldId id="364" r:id="rId33"/>
    <p:sldId id="272" r:id="rId34"/>
    <p:sldId id="311" r:id="rId35"/>
    <p:sldId id="423" r:id="rId36"/>
    <p:sldId id="396" r:id="rId37"/>
    <p:sldId id="406" r:id="rId38"/>
    <p:sldId id="347" r:id="rId39"/>
    <p:sldId id="365" r:id="rId40"/>
    <p:sldId id="424" r:id="rId41"/>
    <p:sldId id="398" r:id="rId42"/>
    <p:sldId id="407" r:id="rId43"/>
    <p:sldId id="351" r:id="rId44"/>
    <p:sldId id="353" r:id="rId45"/>
    <p:sldId id="426" r:id="rId46"/>
    <p:sldId id="400" r:id="rId47"/>
    <p:sldId id="408" r:id="rId48"/>
    <p:sldId id="374" r:id="rId49"/>
    <p:sldId id="375" r:id="rId50"/>
    <p:sldId id="42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ED1"/>
    <a:srgbClr val="BC204B"/>
    <a:srgbClr val="D57800"/>
    <a:srgbClr val="354B96"/>
    <a:srgbClr val="F6F6F6"/>
    <a:srgbClr val="5E36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5" autoAdjust="0"/>
    <p:restoredTop sz="92453" autoAdjust="0"/>
  </p:normalViewPr>
  <p:slideViewPr>
    <p:cSldViewPr snapToGrid="0" snapToObjects="1">
      <p:cViewPr varScale="1">
        <p:scale>
          <a:sx n="141" d="100"/>
          <a:sy n="141" d="100"/>
        </p:scale>
        <p:origin x="-128" y="-1456"/>
      </p:cViewPr>
      <p:guideLst>
        <p:guide orient="horz" pos="2160"/>
        <p:guide pos="3840"/>
      </p:guideLst>
    </p:cSldViewPr>
  </p:slideViewPr>
  <p:notesTextViewPr>
    <p:cViewPr>
      <p:scale>
        <a:sx n="50" d="100"/>
        <a:sy n="50" d="100"/>
      </p:scale>
      <p:origin x="0" y="0"/>
    </p:cViewPr>
  </p:notesTextViewPr>
  <p:sorterViewPr>
    <p:cViewPr varScale="1">
      <p:scale>
        <a:sx n="1" d="1"/>
        <a:sy n="1" d="1"/>
      </p:scale>
      <p:origin x="0" y="-133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58"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FCB96-C34A-4F62-AB91-ABBE9C712E35}" type="datetimeFigureOut">
              <a:rPr lang="en-AU" smtClean="0"/>
              <a:t>10/11/17</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65224-DF21-4F87-9685-2E3DA2FDF527}" type="slidenum">
              <a:rPr lang="en-AU" smtClean="0"/>
              <a:t>‹#›</a:t>
            </a:fld>
            <a:endParaRPr lang="en-AU"/>
          </a:p>
        </p:txBody>
      </p:sp>
    </p:spTree>
    <p:extLst>
      <p:ext uri="{BB962C8B-B14F-4D97-AF65-F5344CB8AC3E}">
        <p14:creationId xmlns:p14="http://schemas.microsoft.com/office/powerpoint/2010/main" val="316080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2</a:t>
            </a:fld>
            <a:endParaRPr lang="en-AU"/>
          </a:p>
        </p:txBody>
      </p:sp>
    </p:spTree>
    <p:extLst>
      <p:ext uri="{BB962C8B-B14F-4D97-AF65-F5344CB8AC3E}">
        <p14:creationId xmlns:p14="http://schemas.microsoft.com/office/powerpoint/2010/main" val="283848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37</a:t>
            </a:fld>
            <a:endParaRPr lang="en-AU"/>
          </a:p>
        </p:txBody>
      </p:sp>
    </p:spTree>
    <p:extLst>
      <p:ext uri="{BB962C8B-B14F-4D97-AF65-F5344CB8AC3E}">
        <p14:creationId xmlns:p14="http://schemas.microsoft.com/office/powerpoint/2010/main" val="361331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38</a:t>
            </a:fld>
            <a:endParaRPr lang="en-AU"/>
          </a:p>
        </p:txBody>
      </p:sp>
    </p:spTree>
    <p:extLst>
      <p:ext uri="{BB962C8B-B14F-4D97-AF65-F5344CB8AC3E}">
        <p14:creationId xmlns:p14="http://schemas.microsoft.com/office/powerpoint/2010/main" val="135210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42</a:t>
            </a:fld>
            <a:endParaRPr lang="en-AU"/>
          </a:p>
        </p:txBody>
      </p:sp>
    </p:spTree>
    <p:extLst>
      <p:ext uri="{BB962C8B-B14F-4D97-AF65-F5344CB8AC3E}">
        <p14:creationId xmlns:p14="http://schemas.microsoft.com/office/powerpoint/2010/main" val="125410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47</a:t>
            </a:fld>
            <a:endParaRPr lang="en-AU"/>
          </a:p>
        </p:txBody>
      </p:sp>
    </p:spTree>
    <p:extLst>
      <p:ext uri="{BB962C8B-B14F-4D97-AF65-F5344CB8AC3E}">
        <p14:creationId xmlns:p14="http://schemas.microsoft.com/office/powerpoint/2010/main" val="119357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8</a:t>
            </a:fld>
            <a:endParaRPr lang="en-AU"/>
          </a:p>
        </p:txBody>
      </p:sp>
    </p:spTree>
    <p:extLst>
      <p:ext uri="{BB962C8B-B14F-4D97-AF65-F5344CB8AC3E}">
        <p14:creationId xmlns:p14="http://schemas.microsoft.com/office/powerpoint/2010/main" val="10183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10</a:t>
            </a:fld>
            <a:endParaRPr lang="en-AU"/>
          </a:p>
        </p:txBody>
      </p:sp>
    </p:spTree>
    <p:extLst>
      <p:ext uri="{BB962C8B-B14F-4D97-AF65-F5344CB8AC3E}">
        <p14:creationId xmlns:p14="http://schemas.microsoft.com/office/powerpoint/2010/main" val="344802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15</a:t>
            </a:fld>
            <a:endParaRPr lang="en-AU"/>
          </a:p>
        </p:txBody>
      </p:sp>
    </p:spTree>
    <p:extLst>
      <p:ext uri="{BB962C8B-B14F-4D97-AF65-F5344CB8AC3E}">
        <p14:creationId xmlns:p14="http://schemas.microsoft.com/office/powerpoint/2010/main" val="209744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20</a:t>
            </a:fld>
            <a:endParaRPr lang="en-AU"/>
          </a:p>
        </p:txBody>
      </p:sp>
    </p:spTree>
    <p:extLst>
      <p:ext uri="{BB962C8B-B14F-4D97-AF65-F5344CB8AC3E}">
        <p14:creationId xmlns:p14="http://schemas.microsoft.com/office/powerpoint/2010/main" val="385671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25</a:t>
            </a:fld>
            <a:endParaRPr lang="en-AU"/>
          </a:p>
        </p:txBody>
      </p:sp>
    </p:spTree>
    <p:extLst>
      <p:ext uri="{BB962C8B-B14F-4D97-AF65-F5344CB8AC3E}">
        <p14:creationId xmlns:p14="http://schemas.microsoft.com/office/powerpoint/2010/main" val="289099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26</a:t>
            </a:fld>
            <a:endParaRPr lang="en-AU"/>
          </a:p>
        </p:txBody>
      </p:sp>
    </p:spTree>
    <p:extLst>
      <p:ext uri="{BB962C8B-B14F-4D97-AF65-F5344CB8AC3E}">
        <p14:creationId xmlns:p14="http://schemas.microsoft.com/office/powerpoint/2010/main" val="123035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31</a:t>
            </a:fld>
            <a:endParaRPr lang="en-AU"/>
          </a:p>
        </p:txBody>
      </p:sp>
    </p:spTree>
    <p:extLst>
      <p:ext uri="{BB962C8B-B14F-4D97-AF65-F5344CB8AC3E}">
        <p14:creationId xmlns:p14="http://schemas.microsoft.com/office/powerpoint/2010/main" val="123505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1F65224-DF21-4F87-9685-2E3DA2FDF527}" type="slidenum">
              <a:rPr lang="en-AU" smtClean="0"/>
              <a:t>32</a:t>
            </a:fld>
            <a:endParaRPr lang="en-AU"/>
          </a:p>
        </p:txBody>
      </p:sp>
    </p:spTree>
    <p:extLst>
      <p:ext uri="{BB962C8B-B14F-4D97-AF65-F5344CB8AC3E}">
        <p14:creationId xmlns:p14="http://schemas.microsoft.com/office/powerpoint/2010/main" val="342639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376FDBDB-0D55-654E-8FC3-F77F0A952579}"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9663161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76FDBDB-0D55-654E-8FC3-F77F0A952579}"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3786149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76FDBDB-0D55-654E-8FC3-F77F0A952579}"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22766752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76FDBDB-0D55-654E-8FC3-F77F0A952579}"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31548205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376FDBDB-0D55-654E-8FC3-F77F0A952579}"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32989688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376FDBDB-0D55-654E-8FC3-F77F0A952579}"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21163300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376FDBDB-0D55-654E-8FC3-F77F0A952579}" type="datetimeFigureOut">
              <a:rPr lang="en-US" smtClean="0"/>
              <a:t>10/11/17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36751894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376FDBDB-0D55-654E-8FC3-F77F0A952579}" type="datetimeFigureOut">
              <a:rPr lang="en-US" smtClean="0"/>
              <a:t>10/11/17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95448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FDBDB-0D55-654E-8FC3-F77F0A952579}" type="datetimeFigureOut">
              <a:rPr lang="en-US" smtClean="0"/>
              <a:t>10/11/17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9824766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376FDBDB-0D55-654E-8FC3-F77F0A952579}"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25580479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376FDBDB-0D55-654E-8FC3-F77F0A952579}"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E80A7-E336-E049-8AC5-C729761B2F29}" type="slidenum">
              <a:rPr lang="en-US" smtClean="0"/>
              <a:t>‹#›</a:t>
            </a:fld>
            <a:endParaRPr lang="en-US"/>
          </a:p>
        </p:txBody>
      </p:sp>
    </p:spTree>
    <p:extLst>
      <p:ext uri="{BB962C8B-B14F-4D97-AF65-F5344CB8AC3E}">
        <p14:creationId xmlns:p14="http://schemas.microsoft.com/office/powerpoint/2010/main" val="24251690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FDBDB-0D55-654E-8FC3-F77F0A952579}" type="datetimeFigureOut">
              <a:rPr lang="en-US" smtClean="0"/>
              <a:t>10/11/17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E80A7-E336-E049-8AC5-C729761B2F29}" type="slidenum">
              <a:rPr lang="en-US" smtClean="0"/>
              <a:t>‹#›</a:t>
            </a:fld>
            <a:endParaRPr lang="en-US"/>
          </a:p>
        </p:txBody>
      </p:sp>
    </p:spTree>
    <p:extLst>
      <p:ext uri="{BB962C8B-B14F-4D97-AF65-F5344CB8AC3E}">
        <p14:creationId xmlns:p14="http://schemas.microsoft.com/office/powerpoint/2010/main" val="2503886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6"/>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387496306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3"/>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759291"/>
            <a:ext cx="5293095" cy="4040312"/>
          </a:xfrm>
        </p:spPr>
        <p:txBody>
          <a:bodyPr>
            <a:normAutofit/>
          </a:bodyPr>
          <a:lstStyle/>
          <a:p>
            <a:pPr marL="0" indent="0">
              <a:buNone/>
            </a:pPr>
            <a:r>
              <a:rPr lang="en-AU" sz="2000" dirty="0">
                <a:solidFill>
                  <a:schemeClr val="bg1"/>
                </a:solidFill>
                <a:latin typeface="Arial" panose="020B0604020202020204" pitchFamily="34" charset="0"/>
                <a:cs typeface="Arial" panose="020B0604020202020204" pitchFamily="34" charset="0"/>
              </a:rPr>
              <a:t>Through our study, ‘High Frequency EEG in Epilepsy and Other Neurological Conditions’, it became apparent that contaminating muscle was a major problem for detailed analysis of fast activity of the brain.</a:t>
            </a:r>
          </a:p>
          <a:p>
            <a:pPr marL="0" indent="0">
              <a:buNone/>
            </a:pPr>
            <a:endParaRPr lang="en-AU" sz="1000" dirty="0">
              <a:solidFill>
                <a:schemeClr val="bg1"/>
              </a:solidFill>
              <a:latin typeface="Arial" panose="020B0604020202020204" pitchFamily="34" charset="0"/>
              <a:cs typeface="Arial" panose="020B0604020202020204" pitchFamily="34" charset="0"/>
            </a:endParaRPr>
          </a:p>
          <a:p>
            <a:pPr marL="0" indent="0">
              <a:buNone/>
            </a:pPr>
            <a:r>
              <a:rPr lang="en-AU" sz="2000" dirty="0">
                <a:solidFill>
                  <a:schemeClr val="bg1"/>
                </a:solidFill>
                <a:latin typeface="Arial" panose="020B0604020202020204" pitchFamily="34" charset="0"/>
                <a:cs typeface="Arial" panose="020B0604020202020204" pitchFamily="34" charset="0"/>
              </a:rPr>
              <a:t>We undertook some experiments in awake, paralysed subjects to enable us to obtain </a:t>
            </a:r>
            <a:br>
              <a:rPr lang="en-AU" sz="2000" dirty="0">
                <a:solidFill>
                  <a:schemeClr val="bg1"/>
                </a:solidFill>
                <a:latin typeface="Arial" panose="020B0604020202020204" pitchFamily="34" charset="0"/>
                <a:cs typeface="Arial" panose="020B0604020202020204" pitchFamily="34" charset="0"/>
              </a:rPr>
            </a:br>
            <a:r>
              <a:rPr lang="en-AU" sz="2000" dirty="0">
                <a:solidFill>
                  <a:schemeClr val="bg1"/>
                </a:solidFill>
                <a:latin typeface="Arial" panose="020B0604020202020204" pitchFamily="34" charset="0"/>
                <a:cs typeface="Arial" panose="020B0604020202020204" pitchFamily="34" charset="0"/>
              </a:rPr>
              <a:t>the only muscle-free scalp EEG dataset.</a:t>
            </a:r>
          </a:p>
          <a:p>
            <a:pPr marL="0" indent="0">
              <a:buNone/>
            </a:pP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AU" sz="1000" dirty="0">
              <a:solidFill>
                <a:schemeClr val="bg1">
                  <a:alpha val="76000"/>
                </a:schemeClr>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38515" y="2663263"/>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641896" y="4617752"/>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23" name="Rectangle 22">
            <a:extLst>
              <a:ext uri="{FF2B5EF4-FFF2-40B4-BE49-F238E27FC236}">
                <a16:creationId xmlns:a16="http://schemas.microsoft.com/office/drawing/2014/main" xmlns="" id="{423D68FE-9B7E-4D5F-A940-3F4DFB79CFAE}"/>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xmlns="" id="{BFDD093E-E0D6-445C-8B58-3501721BDBE8}"/>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2004</a:t>
            </a:r>
          </a:p>
        </p:txBody>
      </p:sp>
      <p:sp>
        <p:nvSpPr>
          <p:cNvPr id="25" name="Rectangle 24">
            <a:extLst>
              <a:ext uri="{FF2B5EF4-FFF2-40B4-BE49-F238E27FC236}">
                <a16:creationId xmlns:a16="http://schemas.microsoft.com/office/drawing/2014/main" xmlns="" id="{3EE9EAB2-E776-45F9-9C16-6662189E986A}"/>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143716C3-C090-457E-BEE2-B60F28F36817}"/>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pic>
        <p:nvPicPr>
          <p:cNvPr id="27" name="Picture 26">
            <a:extLst>
              <a:ext uri="{FF2B5EF4-FFF2-40B4-BE49-F238E27FC236}">
                <a16:creationId xmlns:a16="http://schemas.microsoft.com/office/drawing/2014/main" xmlns="" id="{6F7FA3E0-96FE-4580-93D8-6A866B7883CF}"/>
              </a:ext>
            </a:extLst>
          </p:cNvPr>
          <p:cNvPicPr>
            <a:picLocks noChangeAspect="1"/>
          </p:cNvPicPr>
          <p:nvPr/>
        </p:nvPicPr>
        <p:blipFill rotWithShape="1">
          <a:blip r:embed="rId3"/>
          <a:srcRect l="6443" t="25632" r="38415" b="15454"/>
          <a:stretch/>
        </p:blipFill>
        <p:spPr>
          <a:xfrm flipH="1">
            <a:off x="8378136" y="2280607"/>
            <a:ext cx="2836273" cy="4040312"/>
          </a:xfrm>
          <a:prstGeom prst="rect">
            <a:avLst/>
          </a:prstGeom>
        </p:spPr>
      </p:pic>
      <p:sp>
        <p:nvSpPr>
          <p:cNvPr id="22" name="Rectangle 21">
            <a:extLst>
              <a:ext uri="{FF2B5EF4-FFF2-40B4-BE49-F238E27FC236}">
                <a16:creationId xmlns:a16="http://schemas.microsoft.com/office/drawing/2014/main" xmlns="" id="{08F0744D-8D7F-4A72-8236-199CCC5B7C3A}"/>
              </a:ext>
            </a:extLst>
          </p:cNvPr>
          <p:cNvSpPr/>
          <p:nvPr/>
        </p:nvSpPr>
        <p:spPr>
          <a:xfrm>
            <a:off x="8379389" y="6232701"/>
            <a:ext cx="3812611" cy="1041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8" name="Title 1">
            <a:extLst>
              <a:ext uri="{FF2B5EF4-FFF2-40B4-BE49-F238E27FC236}">
                <a16:creationId xmlns:a16="http://schemas.microsoft.com/office/drawing/2014/main" xmlns="" id="{316AEDC5-8D5E-4DA5-8E66-00BEEFAEB1E1}"/>
              </a:ext>
            </a:extLst>
          </p:cNvPr>
          <p:cNvSpPr txBox="1">
            <a:spLocks/>
          </p:cNvSpPr>
          <p:nvPr/>
        </p:nvSpPr>
        <p:spPr>
          <a:xfrm>
            <a:off x="1643574" y="361720"/>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panose="020B0604020202020204" pitchFamily="34" charset="0"/>
                <a:cs typeface="Arial" panose="020B0604020202020204" pitchFamily="34" charset="0"/>
              </a:rPr>
              <a:t>Dr Emma Whitham,</a:t>
            </a:r>
            <a:r>
              <a:rPr lang="en-AU" sz="1800" dirty="0">
                <a:latin typeface="Arial" panose="020B0604020202020204" pitchFamily="34" charset="0"/>
                <a:cs typeface="Arial" panose="020B0604020202020204" pitchFamily="34" charset="0"/>
              </a:rPr>
              <a:t> Staff Specialist Neurologist, </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Flinders Medical Centre, Adelaide</a:t>
            </a:r>
          </a:p>
          <a:p>
            <a:pPr algn="l"/>
            <a:endParaRPr lang="en-US" sz="2000" dirty="0">
              <a:latin typeface="Arial"/>
              <a:cs typeface="Arial"/>
            </a:endParaRPr>
          </a:p>
        </p:txBody>
      </p:sp>
    </p:spTree>
    <p:extLst>
      <p:ext uri="{BB962C8B-B14F-4D97-AF65-F5344CB8AC3E}">
        <p14:creationId xmlns:p14="http://schemas.microsoft.com/office/powerpoint/2010/main" val="40259164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9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11000"/>
                            </p:stCondLst>
                            <p:childTnLst>
                              <p:par>
                                <p:cTn id="23" presetID="2" presetClass="exit" presetSubtype="8" fill="hold" nodeType="afterEffect">
                                  <p:stCondLst>
                                    <p:cond delay="7000"/>
                                  </p:stCondLst>
                                  <p:childTnLst>
                                    <p:anim calcmode="lin" valueType="num">
                                      <p:cBhvr additive="base">
                                        <p:cTn id="24" dur="25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25" dur="250"/>
                                        <p:tgtEl>
                                          <p:spTgt spid="3">
                                            <p:txEl>
                                              <p:pRg st="0" end="0"/>
                                            </p:txEl>
                                          </p:spTgt>
                                        </p:tgtEl>
                                        <p:attrNameLst>
                                          <p:attrName>ppt_y</p:attrName>
                                        </p:attrNameLst>
                                      </p:cBhvr>
                                      <p:tavLst>
                                        <p:tav tm="0">
                                          <p:val>
                                            <p:strVal val="ppt_y"/>
                                          </p:val>
                                        </p:tav>
                                        <p:tav tm="100000">
                                          <p:val>
                                            <p:strVal val="ppt_y"/>
                                          </p:val>
                                        </p:tav>
                                      </p:tavLst>
                                    </p:anim>
                                    <p:set>
                                      <p:cBhvr>
                                        <p:cTn id="26" dur="1" fill="hold">
                                          <p:stCondLst>
                                            <p:cond delay="249"/>
                                          </p:stCondLst>
                                        </p:cTn>
                                        <p:tgtEl>
                                          <p:spTgt spid="3">
                                            <p:txEl>
                                              <p:pRg st="0" end="0"/>
                                            </p:txEl>
                                          </p:spTgt>
                                        </p:tgtEl>
                                        <p:attrNameLst>
                                          <p:attrName>style.visibility</p:attrName>
                                        </p:attrNameLst>
                                      </p:cBhvr>
                                      <p:to>
                                        <p:strVal val="hidden"/>
                                      </p:to>
                                    </p:set>
                                  </p:childTnLst>
                                </p:cTn>
                              </p:par>
                              <p:par>
                                <p:cTn id="27" presetID="2" presetClass="exit" presetSubtype="8" fill="hold" grpId="1" nodeType="withEffect">
                                  <p:stCondLst>
                                    <p:cond delay="7000"/>
                                  </p:stCondLst>
                                  <p:childTnLst>
                                    <p:anim calcmode="lin" valueType="num">
                                      <p:cBhvr additive="base">
                                        <p:cTn id="28" dur="250"/>
                                        <p:tgtEl>
                                          <p:spTgt spid="2"/>
                                        </p:tgtEl>
                                        <p:attrNameLst>
                                          <p:attrName>ppt_x</p:attrName>
                                        </p:attrNameLst>
                                      </p:cBhvr>
                                      <p:tavLst>
                                        <p:tav tm="0">
                                          <p:val>
                                            <p:strVal val="ppt_x"/>
                                          </p:val>
                                        </p:tav>
                                        <p:tav tm="100000">
                                          <p:val>
                                            <p:strVal val="0-ppt_w/2"/>
                                          </p:val>
                                        </p:tav>
                                      </p:tavLst>
                                    </p:anim>
                                    <p:anim calcmode="lin" valueType="num">
                                      <p:cBhvr additive="base">
                                        <p:cTn id="29" dur="250"/>
                                        <p:tgtEl>
                                          <p:spTgt spid="2"/>
                                        </p:tgtEl>
                                        <p:attrNameLst>
                                          <p:attrName>ppt_y</p:attrName>
                                        </p:attrNameLst>
                                      </p:cBhvr>
                                      <p:tavLst>
                                        <p:tav tm="0">
                                          <p:val>
                                            <p:strVal val="ppt_y"/>
                                          </p:val>
                                        </p:tav>
                                        <p:tav tm="100000">
                                          <p:val>
                                            <p:strVal val="ppt_y"/>
                                          </p:val>
                                        </p:tav>
                                      </p:tavLst>
                                    </p:anim>
                                    <p:set>
                                      <p:cBhvr>
                                        <p:cTn id="30" dur="1" fill="hold">
                                          <p:stCondLst>
                                            <p:cond delay="249"/>
                                          </p:stCondLst>
                                        </p:cTn>
                                        <p:tgtEl>
                                          <p:spTgt spid="2"/>
                                        </p:tgtEl>
                                        <p:attrNameLst>
                                          <p:attrName>style.visibility</p:attrName>
                                        </p:attrNameLst>
                                      </p:cBhvr>
                                      <p:to>
                                        <p:strVal val="hidden"/>
                                      </p:to>
                                    </p:set>
                                  </p:childTnLst>
                                </p:cTn>
                              </p:par>
                              <p:par>
                                <p:cTn id="31" presetID="2" presetClass="exit" presetSubtype="8" fill="hold" nodeType="withEffect">
                                  <p:stCondLst>
                                    <p:cond delay="7250"/>
                                  </p:stCondLst>
                                  <p:childTnLst>
                                    <p:anim calcmode="lin" valueType="num">
                                      <p:cBhvr additive="base">
                                        <p:cTn id="32" dur="25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33" dur="250"/>
                                        <p:tgtEl>
                                          <p:spTgt spid="3">
                                            <p:txEl>
                                              <p:pRg st="2" end="2"/>
                                            </p:txEl>
                                          </p:spTgt>
                                        </p:tgtEl>
                                        <p:attrNameLst>
                                          <p:attrName>ppt_y</p:attrName>
                                        </p:attrNameLst>
                                      </p:cBhvr>
                                      <p:tavLst>
                                        <p:tav tm="0">
                                          <p:val>
                                            <p:strVal val="ppt_y"/>
                                          </p:val>
                                        </p:tav>
                                        <p:tav tm="100000">
                                          <p:val>
                                            <p:strVal val="ppt_y"/>
                                          </p:val>
                                        </p:tav>
                                      </p:tavLst>
                                    </p:anim>
                                    <p:set>
                                      <p:cBhvr>
                                        <p:cTn id="34" dur="1" fill="hold">
                                          <p:stCondLst>
                                            <p:cond delay="249"/>
                                          </p:stCondLst>
                                        </p:cTn>
                                        <p:tgtEl>
                                          <p:spTgt spid="3">
                                            <p:txEl>
                                              <p:pRg st="2" end="2"/>
                                            </p:txEl>
                                          </p:spTgt>
                                        </p:tgtEl>
                                        <p:attrNameLst>
                                          <p:attrName>style.visibility</p:attrName>
                                        </p:attrNameLst>
                                      </p:cBhvr>
                                      <p:to>
                                        <p:strVal val="hidden"/>
                                      </p:to>
                                    </p:set>
                                  </p:childTnLst>
                                </p:cTn>
                              </p:par>
                              <p:par>
                                <p:cTn id="35" presetID="2" presetClass="exit" presetSubtype="8" fill="hold" grpId="1" nodeType="withEffect">
                                  <p:stCondLst>
                                    <p:cond delay="7250"/>
                                  </p:stCondLst>
                                  <p:childTnLst>
                                    <p:anim calcmode="lin" valueType="num">
                                      <p:cBhvr additive="base">
                                        <p:cTn id="36" dur="250"/>
                                        <p:tgtEl>
                                          <p:spTgt spid="9"/>
                                        </p:tgtEl>
                                        <p:attrNameLst>
                                          <p:attrName>ppt_x</p:attrName>
                                        </p:attrNameLst>
                                      </p:cBhvr>
                                      <p:tavLst>
                                        <p:tav tm="0">
                                          <p:val>
                                            <p:strVal val="ppt_x"/>
                                          </p:val>
                                        </p:tav>
                                        <p:tav tm="100000">
                                          <p:val>
                                            <p:strVal val="0-ppt_w/2"/>
                                          </p:val>
                                        </p:tav>
                                      </p:tavLst>
                                    </p:anim>
                                    <p:anim calcmode="lin" valueType="num">
                                      <p:cBhvr additive="base">
                                        <p:cTn id="37" dur="250"/>
                                        <p:tgtEl>
                                          <p:spTgt spid="9"/>
                                        </p:tgtEl>
                                        <p:attrNameLst>
                                          <p:attrName>ppt_y</p:attrName>
                                        </p:attrNameLst>
                                      </p:cBhvr>
                                      <p:tavLst>
                                        <p:tav tm="0">
                                          <p:val>
                                            <p:strVal val="ppt_y"/>
                                          </p:val>
                                        </p:tav>
                                        <p:tav tm="100000">
                                          <p:val>
                                            <p:strVal val="ppt_y"/>
                                          </p:val>
                                        </p:tav>
                                      </p:tavLst>
                                    </p:anim>
                                    <p:set>
                                      <p:cBhvr>
                                        <p:cTn id="38"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116466"/>
            <a:ext cx="5218241" cy="4040312"/>
          </a:xfrm>
        </p:spPr>
        <p:txBody>
          <a:bodyPr>
            <a:normAutofit/>
          </a:bodyPr>
          <a:lstStyle/>
          <a:p>
            <a:pPr marL="0" indent="0">
              <a:buNone/>
            </a:pPr>
            <a:r>
              <a:rPr lang="en-AU" sz="2000" dirty="0">
                <a:solidFill>
                  <a:schemeClr val="bg1"/>
                </a:solidFill>
                <a:latin typeface="Arial" panose="020B0604020202020204" pitchFamily="34" charset="0"/>
                <a:cs typeface="Arial" panose="020B0604020202020204" pitchFamily="34" charset="0"/>
              </a:rPr>
              <a:t>This dataset continues to allow the group to scrutinise the EEG of the subset of epilepsies and other conditions, and the enduring attempt to generate algorithms to try and remove superfluous muscle contamination from scalp EEGs. </a:t>
            </a:r>
          </a:p>
          <a:p>
            <a:pPr marL="0" indent="0">
              <a:buNone/>
            </a:pPr>
            <a:endParaRPr lang="en-AU" sz="1000" dirty="0">
              <a:solidFill>
                <a:schemeClr val="bg1">
                  <a:alpha val="76000"/>
                </a:schemeClr>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67543" y="2791632"/>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511270" y="405316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5" name="Rectangle 14">
            <a:extLst>
              <a:ext uri="{FF2B5EF4-FFF2-40B4-BE49-F238E27FC236}">
                <a16:creationId xmlns:a16="http://schemas.microsoft.com/office/drawing/2014/main" xmlns="" id="{C448F694-FB00-4851-A02A-39BCBBB54FC4}"/>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xmlns="" id="{B516683A-65D9-4DDF-8DE6-44B13110470A}"/>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2004</a:t>
            </a:r>
          </a:p>
        </p:txBody>
      </p:sp>
      <p:sp>
        <p:nvSpPr>
          <p:cNvPr id="17" name="Rectangle 16">
            <a:extLst>
              <a:ext uri="{FF2B5EF4-FFF2-40B4-BE49-F238E27FC236}">
                <a16:creationId xmlns:a16="http://schemas.microsoft.com/office/drawing/2014/main" xmlns="" id="{85276039-F5C6-47F9-9570-4EA20B83DA79}"/>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FFD1CD9D-ED2B-490A-9B54-8A8B59B67E7C}"/>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pic>
        <p:nvPicPr>
          <p:cNvPr id="20" name="Picture 19">
            <a:extLst>
              <a:ext uri="{FF2B5EF4-FFF2-40B4-BE49-F238E27FC236}">
                <a16:creationId xmlns:a16="http://schemas.microsoft.com/office/drawing/2014/main" xmlns="" id="{A1F1DD5B-0263-475D-986D-1196D9D364AA}"/>
              </a:ext>
            </a:extLst>
          </p:cNvPr>
          <p:cNvPicPr>
            <a:picLocks noChangeAspect="1"/>
          </p:cNvPicPr>
          <p:nvPr/>
        </p:nvPicPr>
        <p:blipFill rotWithShape="1">
          <a:blip r:embed="rId2"/>
          <a:srcRect l="6443" t="25632" r="38415" b="15454"/>
          <a:stretch/>
        </p:blipFill>
        <p:spPr>
          <a:xfrm flipH="1">
            <a:off x="8378136" y="2280607"/>
            <a:ext cx="2836273" cy="4040312"/>
          </a:xfrm>
          <a:prstGeom prst="rect">
            <a:avLst/>
          </a:prstGeom>
        </p:spPr>
      </p:pic>
      <p:sp>
        <p:nvSpPr>
          <p:cNvPr id="21" name="Rectangle 20">
            <a:extLst>
              <a:ext uri="{FF2B5EF4-FFF2-40B4-BE49-F238E27FC236}">
                <a16:creationId xmlns:a16="http://schemas.microsoft.com/office/drawing/2014/main" xmlns="" id="{8C3BBC0A-C294-475E-8C60-D731F54BE2DE}"/>
              </a:ext>
            </a:extLst>
          </p:cNvPr>
          <p:cNvSpPr/>
          <p:nvPr/>
        </p:nvSpPr>
        <p:spPr>
          <a:xfrm>
            <a:off x="8379389" y="6232701"/>
            <a:ext cx="3812611" cy="1041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Title 1">
            <a:extLst>
              <a:ext uri="{FF2B5EF4-FFF2-40B4-BE49-F238E27FC236}">
                <a16:creationId xmlns:a16="http://schemas.microsoft.com/office/drawing/2014/main" xmlns="" id="{F652DDF8-F1E8-4D2C-8577-5D287516397F}"/>
              </a:ext>
            </a:extLst>
          </p:cNvPr>
          <p:cNvSpPr txBox="1">
            <a:spLocks/>
          </p:cNvSpPr>
          <p:nvPr/>
        </p:nvSpPr>
        <p:spPr>
          <a:xfrm>
            <a:off x="1643574" y="361720"/>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panose="020B0604020202020204" pitchFamily="34" charset="0"/>
                <a:cs typeface="Arial" panose="020B0604020202020204" pitchFamily="34" charset="0"/>
              </a:rPr>
              <a:t>Dr Emma Whitham,</a:t>
            </a:r>
            <a:r>
              <a:rPr lang="en-AU" sz="1800" dirty="0">
                <a:latin typeface="Arial" panose="020B0604020202020204" pitchFamily="34" charset="0"/>
                <a:cs typeface="Arial" panose="020B0604020202020204" pitchFamily="34" charset="0"/>
              </a:rPr>
              <a:t> Staff Specialist Neurologist, </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Flinders Medical Centre, Adelaide</a:t>
            </a:r>
          </a:p>
          <a:p>
            <a:pPr algn="l"/>
            <a:endParaRPr lang="en-US" sz="2000" dirty="0">
              <a:latin typeface="Arial"/>
              <a:cs typeface="Arial"/>
            </a:endParaRPr>
          </a:p>
        </p:txBody>
      </p:sp>
    </p:spTree>
    <p:extLst>
      <p:ext uri="{BB962C8B-B14F-4D97-AF65-F5344CB8AC3E}">
        <p14:creationId xmlns:p14="http://schemas.microsoft.com/office/powerpoint/2010/main" val="3181110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2" presetClass="exit" presetSubtype="1" fill="hold" grpId="1" nodeType="afterEffect">
                                  <p:stCondLst>
                                    <p:cond delay="10000"/>
                                  </p:stCondLst>
                                  <p:childTnLst>
                                    <p:anim calcmode="lin" valueType="num">
                                      <p:cBhvr additive="base">
                                        <p:cTn id="19" dur="1000"/>
                                        <p:tgtEl>
                                          <p:spTgt spid="3">
                                            <p:txEl>
                                              <p:pRg st="0" end="0"/>
                                            </p:txEl>
                                          </p:spTgt>
                                        </p:tgtEl>
                                        <p:attrNameLst>
                                          <p:attrName>ppt_y</p:attrName>
                                        </p:attrNameLst>
                                      </p:cBhvr>
                                      <p:tavLst>
                                        <p:tav tm="0">
                                          <p:val>
                                            <p:strVal val="#ppt_y"/>
                                          </p:val>
                                        </p:tav>
                                        <p:tav tm="100000">
                                          <p:val>
                                            <p:strVal val="#ppt_y-#ppt_h*1.125000"/>
                                          </p:val>
                                        </p:tav>
                                      </p:tavLst>
                                    </p:anim>
                                    <p:animEffect transition="out" filter="wipe(up)">
                                      <p:cBhvr>
                                        <p:cTn id="20" dur="1000"/>
                                        <p:tgtEl>
                                          <p:spTgt spid="3">
                                            <p:txEl>
                                              <p:pRg st="0" end="0"/>
                                            </p:txEl>
                                          </p:spTgt>
                                        </p:tgtEl>
                                      </p:cBhvr>
                                    </p:animEffect>
                                    <p:set>
                                      <p:cBhvr>
                                        <p:cTn id="21" dur="1" fill="hold">
                                          <p:stCondLst>
                                            <p:cond delay="999"/>
                                          </p:stCondLst>
                                        </p:cTn>
                                        <p:tgtEl>
                                          <p:spTgt spid="3">
                                            <p:txEl>
                                              <p:pRg st="0" end="0"/>
                                            </p:txEl>
                                          </p:spTgt>
                                        </p:tgtEl>
                                        <p:attrNameLst>
                                          <p:attrName>style.visibility</p:attrName>
                                        </p:attrNameLst>
                                      </p:cBhvr>
                                      <p:to>
                                        <p:strVal val="hidden"/>
                                      </p:to>
                                    </p:set>
                                  </p:childTnLst>
                                </p:cTn>
                              </p:par>
                              <p:par>
                                <p:cTn id="22" presetID="12" presetClass="exit" presetSubtype="1" fill="hold" grpId="1" nodeType="withEffect">
                                  <p:stCondLst>
                                    <p:cond delay="10000"/>
                                  </p:stCondLst>
                                  <p:childTnLst>
                                    <p:anim calcmode="lin" valueType="num">
                                      <p:cBhvr additive="base">
                                        <p:cTn id="23" dur="1000"/>
                                        <p:tgtEl>
                                          <p:spTgt spid="2"/>
                                        </p:tgtEl>
                                        <p:attrNameLst>
                                          <p:attrName>ppt_y</p:attrName>
                                        </p:attrNameLst>
                                      </p:cBhvr>
                                      <p:tavLst>
                                        <p:tav tm="0">
                                          <p:val>
                                            <p:strVal val="#ppt_y"/>
                                          </p:val>
                                        </p:tav>
                                        <p:tav tm="100000">
                                          <p:val>
                                            <p:strVal val="#ppt_y-#ppt_h*1.125000"/>
                                          </p:val>
                                        </p:tav>
                                      </p:tavLst>
                                    </p:anim>
                                    <p:animEffect transition="out" filter="wipe(up)">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par>
                                <p:cTn id="26" presetID="12" presetClass="exit" presetSubtype="1" fill="hold" grpId="1" nodeType="withEffect">
                                  <p:stCondLst>
                                    <p:cond delay="10000"/>
                                  </p:stCondLst>
                                  <p:childTnLst>
                                    <p:anim calcmode="lin" valueType="num">
                                      <p:cBhvr additive="base">
                                        <p:cTn id="27" dur="1000"/>
                                        <p:tgtEl>
                                          <p:spTgt spid="9"/>
                                        </p:tgtEl>
                                        <p:attrNameLst>
                                          <p:attrName>ppt_y</p:attrName>
                                        </p:attrNameLst>
                                      </p:cBhvr>
                                      <p:tavLst>
                                        <p:tav tm="0">
                                          <p:val>
                                            <p:strVal val="#ppt_y"/>
                                          </p:val>
                                        </p:tav>
                                        <p:tav tm="100000">
                                          <p:val>
                                            <p:strVal val="#ppt_y-#ppt_h*1.125000"/>
                                          </p:val>
                                        </p:tav>
                                      </p:tavLst>
                                    </p:anim>
                                    <p:animEffect transition="out" filter="wipe(up)">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p:bldP spid="2" grpId="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809578"/>
            <a:ext cx="5218241" cy="3619396"/>
          </a:xfrm>
        </p:spPr>
        <p:txBody>
          <a:bodyPr>
            <a:normAutofit/>
          </a:bodyPr>
          <a:lstStyle/>
          <a:p>
            <a:pPr marL="0" indent="0">
              <a:buNone/>
            </a:pPr>
            <a:r>
              <a:rPr lang="en-AU" sz="2000" dirty="0">
                <a:solidFill>
                  <a:schemeClr val="bg1"/>
                </a:solidFill>
                <a:latin typeface="Arial" panose="020B0604020202020204" pitchFamily="34" charset="0"/>
                <a:cs typeface="Arial" panose="020B0604020202020204" pitchFamily="34" charset="0"/>
              </a:rPr>
              <a:t>I continued my clinical training working with the epilepsy group at the Royal Brisbane and Women’s Hospital, and have since returned to Adelaide. </a:t>
            </a:r>
          </a:p>
          <a:p>
            <a:pPr marL="0" indent="0">
              <a:buNone/>
            </a:pPr>
            <a:endParaRPr lang="en-AU" sz="1000" dirty="0">
              <a:solidFill>
                <a:schemeClr val="bg1"/>
              </a:solidFill>
              <a:latin typeface="Arial" panose="020B0604020202020204" pitchFamily="34" charset="0"/>
              <a:cs typeface="Arial" panose="020B0604020202020204" pitchFamily="34" charset="0"/>
            </a:endParaRPr>
          </a:p>
          <a:p>
            <a:pPr marL="0" indent="0">
              <a:buNone/>
            </a:pPr>
            <a:r>
              <a:rPr lang="en-AU" sz="2000" dirty="0">
                <a:solidFill>
                  <a:schemeClr val="bg1"/>
                </a:solidFill>
                <a:latin typeface="Arial" panose="020B0604020202020204" pitchFamily="34" charset="0"/>
                <a:cs typeface="Arial" panose="020B0604020202020204" pitchFamily="34" charset="0"/>
              </a:rPr>
              <a:t>I am currently a Staff Specialist Neurologist at Flinders Medical Centre in Adelaide with a continuing subspecialist interest in epilepsy.  </a:t>
            </a:r>
            <a:endParaRPr lang="en-AU" sz="1000" dirty="0">
              <a:solidFill>
                <a:schemeClr val="bg1">
                  <a:alpha val="76000"/>
                </a:schemeClr>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67543" y="2627100"/>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583840" y="449490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5" name="Title 1">
            <a:extLst>
              <a:ext uri="{FF2B5EF4-FFF2-40B4-BE49-F238E27FC236}">
                <a16:creationId xmlns:a16="http://schemas.microsoft.com/office/drawing/2014/main" xmlns="" id="{463CFB58-61EA-4E7E-95B4-43210511452A}"/>
              </a:ext>
            </a:extLst>
          </p:cNvPr>
          <p:cNvSpPr txBox="1">
            <a:spLocks/>
          </p:cNvSpPr>
          <p:nvPr/>
        </p:nvSpPr>
        <p:spPr>
          <a:xfrm>
            <a:off x="1643574" y="361720"/>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panose="020B0604020202020204" pitchFamily="34" charset="0"/>
                <a:cs typeface="Arial" panose="020B0604020202020204" pitchFamily="34" charset="0"/>
              </a:rPr>
              <a:t>Dr Emma Whitham,</a:t>
            </a:r>
            <a:r>
              <a:rPr lang="en-AU" sz="1800" dirty="0">
                <a:latin typeface="Arial" panose="020B0604020202020204" pitchFamily="34" charset="0"/>
                <a:cs typeface="Arial" panose="020B0604020202020204" pitchFamily="34" charset="0"/>
              </a:rPr>
              <a:t> Staff Specialist Neurologist, </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Flinders Medical Centre, Adelaide</a:t>
            </a:r>
          </a:p>
          <a:p>
            <a:pPr algn="l"/>
            <a:endParaRPr lang="en-US" sz="2000" dirty="0">
              <a:latin typeface="Arial"/>
              <a:cs typeface="Arial"/>
            </a:endParaRPr>
          </a:p>
        </p:txBody>
      </p:sp>
      <p:sp>
        <p:nvSpPr>
          <p:cNvPr id="16" name="Rectangle 15">
            <a:extLst>
              <a:ext uri="{FF2B5EF4-FFF2-40B4-BE49-F238E27FC236}">
                <a16:creationId xmlns:a16="http://schemas.microsoft.com/office/drawing/2014/main" xmlns="" id="{563585BA-3BC2-4BB3-A0C5-2FE85FEA8BF2}"/>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xmlns="" id="{2FE394CF-8220-4814-9995-16161DFC21A7}"/>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2004</a:t>
            </a:r>
          </a:p>
        </p:txBody>
      </p:sp>
      <p:sp>
        <p:nvSpPr>
          <p:cNvPr id="19" name="Rectangle 18">
            <a:extLst>
              <a:ext uri="{FF2B5EF4-FFF2-40B4-BE49-F238E27FC236}">
                <a16:creationId xmlns:a16="http://schemas.microsoft.com/office/drawing/2014/main" xmlns="" id="{0D06BFDC-170F-4711-A75F-1435C1C78C68}"/>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3A8306D-B5D4-43DC-9E50-1ADF9376E937}"/>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pic>
        <p:nvPicPr>
          <p:cNvPr id="21" name="Picture 20">
            <a:extLst>
              <a:ext uri="{FF2B5EF4-FFF2-40B4-BE49-F238E27FC236}">
                <a16:creationId xmlns:a16="http://schemas.microsoft.com/office/drawing/2014/main" xmlns="" id="{01227662-3EC1-4C5A-85B4-C21CEFB52F45}"/>
              </a:ext>
            </a:extLst>
          </p:cNvPr>
          <p:cNvPicPr>
            <a:picLocks noChangeAspect="1"/>
          </p:cNvPicPr>
          <p:nvPr/>
        </p:nvPicPr>
        <p:blipFill rotWithShape="1">
          <a:blip r:embed="rId2"/>
          <a:srcRect l="6443" t="25632" r="38415" b="15454"/>
          <a:stretch/>
        </p:blipFill>
        <p:spPr>
          <a:xfrm flipH="1">
            <a:off x="8378136" y="2280607"/>
            <a:ext cx="2836273" cy="4040312"/>
          </a:xfrm>
          <a:prstGeom prst="rect">
            <a:avLst/>
          </a:prstGeom>
        </p:spPr>
      </p:pic>
      <p:sp>
        <p:nvSpPr>
          <p:cNvPr id="22" name="Rectangle 21">
            <a:extLst>
              <a:ext uri="{FF2B5EF4-FFF2-40B4-BE49-F238E27FC236}">
                <a16:creationId xmlns:a16="http://schemas.microsoft.com/office/drawing/2014/main" xmlns="" id="{14AFA867-9816-49C8-BD99-656BF7147016}"/>
              </a:ext>
            </a:extLst>
          </p:cNvPr>
          <p:cNvSpPr/>
          <p:nvPr/>
        </p:nvSpPr>
        <p:spPr>
          <a:xfrm>
            <a:off x="8379389" y="6232701"/>
            <a:ext cx="3812611" cy="1041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9299305"/>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3">
                                            <p:txEl>
                                              <p:pRg st="0" end="0"/>
                                            </p:txEl>
                                          </p:spTgt>
                                        </p:tgtEl>
                                      </p:cBhvr>
                                    </p:animEffect>
                                  </p:childTnLst>
                                </p:cTn>
                              </p:par>
                              <p:par>
                                <p:cTn id="17" presetID="53" presetClass="entr" presetSubtype="16" fill="hold" nodeType="withEffect">
                                  <p:stCondLst>
                                    <p:cond delay="7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789922963"/>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1264443260"/>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380887741"/>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3"/>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133066"/>
            <a:ext cx="5218241" cy="3148852"/>
          </a:xfrm>
        </p:spPr>
        <p:txBody>
          <a:bodyPr>
            <a:normAutofit/>
          </a:bodyPr>
          <a:lstStyle/>
          <a:p>
            <a:pPr marL="0" indent="0">
              <a:buNone/>
            </a:pPr>
            <a:r>
              <a:rPr lang="en-AU" sz="2000" dirty="0">
                <a:solidFill>
                  <a:schemeClr val="bg1"/>
                </a:solidFill>
                <a:latin typeface="Arial"/>
                <a:cs typeface="Arial"/>
              </a:rPr>
              <a:t>My research interests include autonomic dysfunction and sudden death in epilepsy. </a:t>
            </a:r>
          </a:p>
          <a:p>
            <a:pPr marL="0" indent="0">
              <a:buNone/>
            </a:pPr>
            <a:endParaRPr lang="en-AU" sz="2000" dirty="0">
              <a:solidFill>
                <a:schemeClr val="bg1"/>
              </a:solidFill>
              <a:latin typeface="Arial"/>
              <a:cs typeface="Arial"/>
            </a:endParaRPr>
          </a:p>
          <a:p>
            <a:pPr marL="0" indent="0">
              <a:buNone/>
            </a:pPr>
            <a:r>
              <a:rPr lang="en-AU" sz="2000" dirty="0">
                <a:solidFill>
                  <a:schemeClr val="bg1"/>
                </a:solidFill>
                <a:latin typeface="Arial"/>
                <a:cs typeface="Arial"/>
              </a:rPr>
              <a:t>I provide advice to the TGA on safety, quality and efficacy of medications, especially those used in neurological conditions. </a:t>
            </a:r>
          </a:p>
          <a:p>
            <a:pPr marL="0" indent="0">
              <a:buNone/>
            </a:pPr>
            <a:endParaRPr lang="en-AU" sz="18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24001" y="2978653"/>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418492" y="26988"/>
            <a:ext cx="8343900" cy="22656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a:t>
            </a:r>
            <a:r>
              <a:rPr lang="en-AU" sz="2000" b="1" dirty="0" err="1">
                <a:latin typeface="Arial"/>
                <a:cs typeface="Arial"/>
              </a:rPr>
              <a:t>Kee</a:t>
            </a:r>
            <a:r>
              <a:rPr lang="en-AU" sz="2000" b="1" dirty="0">
                <a:latin typeface="Arial"/>
                <a:cs typeface="Arial"/>
              </a:rPr>
              <a:t> Meng Tan,</a:t>
            </a:r>
            <a:r>
              <a:rPr lang="en-AU" sz="2000" dirty="0">
                <a:latin typeface="Arial"/>
                <a:cs typeface="Arial"/>
              </a:rPr>
              <a:t> </a:t>
            </a:r>
            <a:r>
              <a:rPr lang="en-AU" sz="1800" dirty="0">
                <a:latin typeface="Arial"/>
                <a:cs typeface="Arial"/>
              </a:rPr>
              <a:t>Medical Director of Neurology at Gold Coast </a:t>
            </a:r>
            <a:br>
              <a:rPr lang="en-AU" sz="1800" dirty="0">
                <a:latin typeface="Arial"/>
                <a:cs typeface="Arial"/>
              </a:rPr>
            </a:br>
            <a:r>
              <a:rPr lang="en-AU" sz="1800" dirty="0">
                <a:latin typeface="Arial"/>
                <a:cs typeface="Arial"/>
              </a:rPr>
              <a:t>Health, Gold Coast University Hospital and Robina Hospital; </a:t>
            </a:r>
            <a:br>
              <a:rPr lang="en-AU" sz="1800" dirty="0">
                <a:latin typeface="Arial"/>
                <a:cs typeface="Arial"/>
              </a:rPr>
            </a:br>
            <a:r>
              <a:rPr lang="en-AU" sz="1800" dirty="0">
                <a:latin typeface="Arial"/>
                <a:cs typeface="Arial"/>
              </a:rPr>
              <a:t>Previously at The Royal Melbourne Hospital Comprehensive </a:t>
            </a:r>
            <a:br>
              <a:rPr lang="en-AU" sz="1800" dirty="0">
                <a:latin typeface="Arial"/>
                <a:cs typeface="Arial"/>
              </a:rPr>
            </a:br>
            <a:r>
              <a:rPr lang="en-AU" sz="1800" dirty="0">
                <a:latin typeface="Arial"/>
                <a:cs typeface="Arial"/>
              </a:rPr>
              <a:t>Epilepsy Program 2010</a:t>
            </a:r>
            <a:r>
              <a:rPr lang="en-AU" sz="1800" dirty="0">
                <a:latin typeface="Calibri" panose="020F0502020204030204" pitchFamily="34" charset="0"/>
                <a:cs typeface="Arial"/>
              </a:rPr>
              <a:t>‒</a:t>
            </a:r>
            <a:r>
              <a:rPr lang="en-AU" sz="1800" dirty="0">
                <a:latin typeface="Arial"/>
                <a:cs typeface="Arial"/>
              </a:rPr>
              <a:t>16</a:t>
            </a:r>
          </a:p>
          <a:p>
            <a:pPr algn="l"/>
            <a:r>
              <a:rPr lang="en-AU" sz="2000" dirty="0">
                <a:latin typeface="Arial"/>
                <a:cs typeface="Arial"/>
              </a:rPr>
              <a:t/>
            </a:r>
            <a:br>
              <a:rPr lang="en-AU" sz="2000" dirty="0">
                <a:latin typeface="Arial"/>
                <a:cs typeface="Arial"/>
              </a:rPr>
            </a:br>
            <a:endParaRPr lang="en-US" sz="2000" dirty="0">
              <a:latin typeface="Arial"/>
              <a:cs typeface="Arial"/>
            </a:endParaRPr>
          </a:p>
        </p:txBody>
      </p:sp>
      <p:sp>
        <p:nvSpPr>
          <p:cNvPr id="9" name="Title 1"/>
          <p:cNvSpPr txBox="1">
            <a:spLocks/>
          </p:cNvSpPr>
          <p:nvPr/>
        </p:nvSpPr>
        <p:spPr>
          <a:xfrm rot="10800000">
            <a:off x="6728980" y="411308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1" name="Rectangle 10">
            <a:extLst>
              <a:ext uri="{FF2B5EF4-FFF2-40B4-BE49-F238E27FC236}">
                <a16:creationId xmlns:a16="http://schemas.microsoft.com/office/drawing/2014/main" xmlns="" id="{18C2A3E9-4ED3-4DD5-825A-9205B8D79586}"/>
              </a:ext>
            </a:extLst>
          </p:cNvPr>
          <p:cNvSpPr/>
          <p:nvPr/>
        </p:nvSpPr>
        <p:spPr>
          <a:xfrm>
            <a:off x="1" y="1540497"/>
            <a:ext cx="11213800" cy="41084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xmlns="" id="{048EDDD9-11C9-488C-9523-C9C944E67997}"/>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354B96"/>
                </a:solidFill>
                <a:latin typeface="Arial" panose="020B0604020202020204" pitchFamily="34" charset="0"/>
                <a:cs typeface="Arial" panose="020B0604020202020204" pitchFamily="34" charset="0"/>
              </a:rPr>
              <a:t>2009</a:t>
            </a:r>
          </a:p>
        </p:txBody>
      </p:sp>
      <p:sp>
        <p:nvSpPr>
          <p:cNvPr id="16" name="Rectangle 15">
            <a:extLst>
              <a:ext uri="{FF2B5EF4-FFF2-40B4-BE49-F238E27FC236}">
                <a16:creationId xmlns:a16="http://schemas.microsoft.com/office/drawing/2014/main" xmlns="" id="{232F6E62-8F78-4B78-8F20-D64E1ED2BE69}"/>
              </a:ext>
            </a:extLst>
          </p:cNvPr>
          <p:cNvSpPr/>
          <p:nvPr/>
        </p:nvSpPr>
        <p:spPr>
          <a:xfrm>
            <a:off x="6951646" y="2057400"/>
            <a:ext cx="4262155" cy="22733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2F0E1D0C-BD4E-4141-992C-C03F5BC569A5}"/>
              </a:ext>
            </a:extLst>
          </p:cNvPr>
          <p:cNvGrpSpPr/>
          <p:nvPr/>
        </p:nvGrpSpPr>
        <p:grpSpPr>
          <a:xfrm>
            <a:off x="8377530" y="2284731"/>
            <a:ext cx="3814470" cy="4052103"/>
            <a:chOff x="8377530" y="2284731"/>
            <a:chExt cx="3814470" cy="4052103"/>
          </a:xfrm>
        </p:grpSpPr>
        <p:pic>
          <p:nvPicPr>
            <p:cNvPr id="14" name="Picture 13" descr="Kee Meng Tan.jpg"/>
            <p:cNvPicPr>
              <a:picLocks noChangeAspect="1"/>
            </p:cNvPicPr>
            <p:nvPr/>
          </p:nvPicPr>
          <p:blipFill rotWithShape="1">
            <a:blip r:embed="rId2">
              <a:extLst>
                <a:ext uri="{28A0092B-C50C-407E-A947-70E740481C1C}">
                  <a14:useLocalDpi xmlns:a14="http://schemas.microsoft.com/office/drawing/2010/main" val="0"/>
                </a:ext>
              </a:extLst>
            </a:blip>
            <a:srcRect l="3946" t="6209" r="5958"/>
            <a:stretch/>
          </p:blipFill>
          <p:spPr>
            <a:xfrm>
              <a:off x="8377530" y="2284731"/>
              <a:ext cx="2836271" cy="3936817"/>
            </a:xfrm>
            <a:prstGeom prst="rect">
              <a:avLst/>
            </a:prstGeom>
          </p:spPr>
        </p:pic>
        <p:sp>
          <p:nvSpPr>
            <p:cNvPr id="17" name="Rectangle 16">
              <a:extLst>
                <a:ext uri="{FF2B5EF4-FFF2-40B4-BE49-F238E27FC236}">
                  <a16:creationId xmlns:a16="http://schemas.microsoft.com/office/drawing/2014/main" xmlns="" id="{42709179-173F-4752-91C7-CD7640D82129}"/>
                </a:ext>
              </a:extLst>
            </p:cNvPr>
            <p:cNvSpPr/>
            <p:nvPr/>
          </p:nvSpPr>
          <p:spPr>
            <a:xfrm>
              <a:off x="8379907" y="6221228"/>
              <a:ext cx="3812093" cy="115606"/>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8" name="TextBox 17">
            <a:extLst>
              <a:ext uri="{FF2B5EF4-FFF2-40B4-BE49-F238E27FC236}">
                <a16:creationId xmlns:a16="http://schemas.microsoft.com/office/drawing/2014/main" xmlns="" id="{A9CD00B7-E5AF-4949-87DD-48803867EEE7}"/>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Tree>
    <p:extLst>
      <p:ext uri="{BB962C8B-B14F-4D97-AF65-F5344CB8AC3E}">
        <p14:creationId xmlns:p14="http://schemas.microsoft.com/office/powerpoint/2010/main" val="3705597887"/>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0-#ppt_w/2"/>
                                          </p:val>
                                        </p:tav>
                                        <p:tav tm="100000">
                                          <p:val>
                                            <p:strVal val="#ppt_x"/>
                                          </p:val>
                                        </p:tav>
                                      </p:tavLst>
                                    </p:anim>
                                    <p:anim calcmode="lin" valueType="num">
                                      <p:cBhvr additive="base">
                                        <p:cTn id="24" dur="2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1+#ppt_w/2"/>
                                          </p:val>
                                        </p:tav>
                                        <p:tav tm="100000">
                                          <p:val>
                                            <p:strVal val="#ppt_x"/>
                                          </p:val>
                                        </p:tav>
                                      </p:tavLst>
                                    </p:anim>
                                    <p:anim calcmode="lin" valueType="num">
                                      <p:cBhvr additive="base">
                                        <p:cTn id="28" dur="20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2" presetClass="entr" presetSubtype="2" decel="20000" fill="hold" nodeType="withEffect">
                                  <p:stCondLst>
                                    <p:cond delay="100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additive="base">
                                        <p:cTn id="38"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9"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5000"/>
                            </p:stCondLst>
                            <p:childTnLst>
                              <p:par>
                                <p:cTn id="41" presetID="2" presetClass="entr" presetSubtype="8" decel="20000" fill="hold" nodeType="afterEffect">
                                  <p:stCondLst>
                                    <p:cond delay="300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45" fill="hold">
                            <p:stCondLst>
                              <p:cond delay="10000"/>
                            </p:stCondLst>
                            <p:childTnLst>
                              <p:par>
                                <p:cTn id="46" presetID="10" presetClass="exit" presetSubtype="0" fill="hold" nodeType="afterEffect">
                                  <p:stCondLst>
                                    <p:cond delay="6500"/>
                                  </p:stCondLst>
                                  <p:childTnLst>
                                    <p:animEffect transition="out" filter="fade">
                                      <p:cBhvr>
                                        <p:cTn id="47" dur="500"/>
                                        <p:tgtEl>
                                          <p:spTgt spid="3">
                                            <p:txEl>
                                              <p:pRg st="0" end="0"/>
                                            </p:txEl>
                                          </p:spTgt>
                                        </p:tgtEl>
                                      </p:cBhvr>
                                    </p:animEffect>
                                    <p:set>
                                      <p:cBhvr>
                                        <p:cTn id="48" dur="1" fill="hold">
                                          <p:stCondLst>
                                            <p:cond delay="499"/>
                                          </p:stCondLst>
                                        </p:cTn>
                                        <p:tgtEl>
                                          <p:spTgt spid="3">
                                            <p:txEl>
                                              <p:pRg st="0" end="0"/>
                                            </p:txEl>
                                          </p:spTgt>
                                        </p:tgtEl>
                                        <p:attrNameLst>
                                          <p:attrName>style.visibility</p:attrName>
                                        </p:attrNameLst>
                                      </p:cBhvr>
                                      <p:to>
                                        <p:strVal val="hidden"/>
                                      </p:to>
                                    </p:set>
                                  </p:childTnLst>
                                </p:cTn>
                              </p:par>
                              <p:par>
                                <p:cTn id="49" presetID="10" presetClass="exit" presetSubtype="0" fill="hold" nodeType="withEffect">
                                  <p:stCondLst>
                                    <p:cond delay="6500"/>
                                  </p:stCondLst>
                                  <p:childTnLst>
                                    <p:animEffect transition="out" filter="fade">
                                      <p:cBhvr>
                                        <p:cTn id="50" dur="500"/>
                                        <p:tgtEl>
                                          <p:spTgt spid="3">
                                            <p:txEl>
                                              <p:pRg st="2" end="2"/>
                                            </p:txEl>
                                          </p:spTgt>
                                        </p:tgtEl>
                                      </p:cBhvr>
                                    </p:animEffect>
                                    <p:set>
                                      <p:cBhvr>
                                        <p:cTn id="51" dur="1" fill="hold">
                                          <p:stCondLst>
                                            <p:cond delay="499"/>
                                          </p:stCondLst>
                                        </p:cTn>
                                        <p:tgtEl>
                                          <p:spTgt spid="3">
                                            <p:txEl>
                                              <p:pRg st="2" end="2"/>
                                            </p:txEl>
                                          </p:spTgt>
                                        </p:tgtEl>
                                        <p:attrNameLst>
                                          <p:attrName>style.visibility</p:attrName>
                                        </p:attrNameLst>
                                      </p:cBhvr>
                                      <p:to>
                                        <p:strVal val="hidden"/>
                                      </p:to>
                                    </p:set>
                                  </p:childTnLst>
                                </p:cTn>
                              </p:par>
                              <p:par>
                                <p:cTn id="52" presetID="10" presetClass="exit" presetSubtype="0" fill="hold" grpId="1" nodeType="withEffect">
                                  <p:stCondLst>
                                    <p:cond delay="6500"/>
                                  </p:stCondLst>
                                  <p:childTnLst>
                                    <p:animEffect transition="out" filter="fade">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par>
                                <p:cTn id="55" presetID="10" presetClass="exit" presetSubtype="0" fill="hold" grpId="1" nodeType="withEffect">
                                  <p:stCondLst>
                                    <p:cond delay="650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8" grpId="0"/>
      <p:bldP spid="9" grpId="0"/>
      <p:bldP spid="9" grpId="1"/>
      <p:bldP spid="11" grpId="0" animBg="1"/>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2000" cy="4279433"/>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652127"/>
            <a:ext cx="5218241" cy="3148852"/>
          </a:xfrm>
        </p:spPr>
        <p:txBody>
          <a:bodyPr>
            <a:normAutofit/>
          </a:bodyPr>
          <a:lstStyle/>
          <a:p>
            <a:pPr marL="0" indent="0">
              <a:buNone/>
            </a:pPr>
            <a:r>
              <a:rPr lang="en-AU" sz="2000" dirty="0">
                <a:solidFill>
                  <a:schemeClr val="bg1"/>
                </a:solidFill>
                <a:latin typeface="Arial"/>
                <a:cs typeface="Arial"/>
              </a:rPr>
              <a:t>I have close involvement with several educational initiatives within the RACP.</a:t>
            </a:r>
          </a:p>
          <a:p>
            <a:pPr marL="0" indent="0">
              <a:buNone/>
            </a:pPr>
            <a:endParaRPr lang="en-AU" sz="2000" dirty="0">
              <a:solidFill>
                <a:schemeClr val="bg1"/>
              </a:solidFill>
              <a:latin typeface="Arial"/>
              <a:cs typeface="Arial"/>
            </a:endParaRPr>
          </a:p>
          <a:p>
            <a:pPr marL="0" indent="0">
              <a:buNone/>
            </a:pPr>
            <a:r>
              <a:rPr lang="en-AU" sz="2000" dirty="0">
                <a:solidFill>
                  <a:schemeClr val="bg1"/>
                </a:solidFill>
                <a:latin typeface="Arial"/>
                <a:cs typeface="Arial"/>
              </a:rPr>
              <a:t>The experience acquired while supported by the ESA-UCB Scholarship prepared me for the challenge of running a clinical neurophysiology service and establishing an epilepsy surgery program.</a:t>
            </a:r>
          </a:p>
          <a:p>
            <a:pPr marL="0" indent="0">
              <a:buNone/>
            </a:pPr>
            <a:endParaRPr lang="en-AU" sz="18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24001" y="2554864"/>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652780" y="441319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2" name="Rectangle 11">
            <a:extLst>
              <a:ext uri="{FF2B5EF4-FFF2-40B4-BE49-F238E27FC236}">
                <a16:creationId xmlns:a16="http://schemas.microsoft.com/office/drawing/2014/main" xmlns="" id="{6FDBAA1C-0C49-45BE-8F2B-9E7878257391}"/>
              </a:ext>
            </a:extLst>
          </p:cNvPr>
          <p:cNvSpPr/>
          <p:nvPr/>
        </p:nvSpPr>
        <p:spPr>
          <a:xfrm>
            <a:off x="1" y="1540497"/>
            <a:ext cx="11213800" cy="41084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xmlns="" id="{330FCDAC-2FC8-4204-8912-413D52D9F68B}"/>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354B96"/>
                </a:solidFill>
                <a:latin typeface="Arial" panose="020B0604020202020204" pitchFamily="34" charset="0"/>
                <a:cs typeface="Arial" panose="020B0604020202020204" pitchFamily="34" charset="0"/>
              </a:rPr>
              <a:t>2009</a:t>
            </a:r>
          </a:p>
        </p:txBody>
      </p:sp>
      <p:sp>
        <p:nvSpPr>
          <p:cNvPr id="17" name="Rectangle 16">
            <a:extLst>
              <a:ext uri="{FF2B5EF4-FFF2-40B4-BE49-F238E27FC236}">
                <a16:creationId xmlns:a16="http://schemas.microsoft.com/office/drawing/2014/main" xmlns="" id="{5164CAD6-E143-4340-B80E-2ED3CAC2BC74}"/>
              </a:ext>
            </a:extLst>
          </p:cNvPr>
          <p:cNvSpPr/>
          <p:nvPr/>
        </p:nvSpPr>
        <p:spPr>
          <a:xfrm>
            <a:off x="6951646" y="2057400"/>
            <a:ext cx="4262155" cy="22733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E1DC653-D223-475B-8C03-35E81FBC1B62}"/>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9" name="Title 1">
            <a:extLst>
              <a:ext uri="{FF2B5EF4-FFF2-40B4-BE49-F238E27FC236}">
                <a16:creationId xmlns:a16="http://schemas.microsoft.com/office/drawing/2014/main" xmlns="" id="{24AE2661-E467-42D0-A369-E19FD0AA8645}"/>
              </a:ext>
            </a:extLst>
          </p:cNvPr>
          <p:cNvSpPr txBox="1">
            <a:spLocks/>
          </p:cNvSpPr>
          <p:nvPr/>
        </p:nvSpPr>
        <p:spPr>
          <a:xfrm>
            <a:off x="1418492" y="26988"/>
            <a:ext cx="8343900" cy="22656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a:t>
            </a:r>
            <a:r>
              <a:rPr lang="en-AU" sz="2000" b="1" dirty="0" err="1">
                <a:latin typeface="Arial"/>
                <a:cs typeface="Arial"/>
              </a:rPr>
              <a:t>Kee</a:t>
            </a:r>
            <a:r>
              <a:rPr lang="en-AU" sz="2000" b="1" dirty="0">
                <a:latin typeface="Arial"/>
                <a:cs typeface="Arial"/>
              </a:rPr>
              <a:t> Meng Tan,</a:t>
            </a:r>
            <a:r>
              <a:rPr lang="en-AU" sz="2000" dirty="0">
                <a:latin typeface="Arial"/>
                <a:cs typeface="Arial"/>
              </a:rPr>
              <a:t> </a:t>
            </a:r>
            <a:r>
              <a:rPr lang="en-AU" sz="1800" dirty="0">
                <a:latin typeface="Arial"/>
                <a:cs typeface="Arial"/>
              </a:rPr>
              <a:t>Medical Director of Neurology at Gold Coast </a:t>
            </a:r>
            <a:br>
              <a:rPr lang="en-AU" sz="1800" dirty="0">
                <a:latin typeface="Arial"/>
                <a:cs typeface="Arial"/>
              </a:rPr>
            </a:br>
            <a:r>
              <a:rPr lang="en-AU" sz="1800" dirty="0">
                <a:latin typeface="Arial"/>
                <a:cs typeface="Arial"/>
              </a:rPr>
              <a:t>Health, Gold Coast University Hospital and Robina Hospital; </a:t>
            </a:r>
            <a:br>
              <a:rPr lang="en-AU" sz="1800" dirty="0">
                <a:latin typeface="Arial"/>
                <a:cs typeface="Arial"/>
              </a:rPr>
            </a:br>
            <a:r>
              <a:rPr lang="en-AU" sz="1800" dirty="0">
                <a:latin typeface="Arial"/>
                <a:cs typeface="Arial"/>
              </a:rPr>
              <a:t>Previously at The Royal Melbourne Hospital Comprehensive </a:t>
            </a:r>
            <a:br>
              <a:rPr lang="en-AU" sz="1800" dirty="0">
                <a:latin typeface="Arial"/>
                <a:cs typeface="Arial"/>
              </a:rPr>
            </a:br>
            <a:r>
              <a:rPr lang="en-AU" sz="1800" dirty="0">
                <a:latin typeface="Arial"/>
                <a:cs typeface="Arial"/>
              </a:rPr>
              <a:t>Epilepsy Program 2010</a:t>
            </a:r>
            <a:r>
              <a:rPr lang="en-AU" sz="1800" dirty="0">
                <a:latin typeface="Calibri" panose="020F0502020204030204" pitchFamily="34" charset="0"/>
                <a:cs typeface="Arial"/>
              </a:rPr>
              <a:t>‒</a:t>
            </a:r>
            <a:r>
              <a:rPr lang="en-AU" sz="1800" dirty="0">
                <a:latin typeface="Arial"/>
                <a:cs typeface="Arial"/>
              </a:rPr>
              <a:t>16</a:t>
            </a:r>
          </a:p>
          <a:p>
            <a:pPr algn="l"/>
            <a:r>
              <a:rPr lang="en-AU" sz="2000" dirty="0">
                <a:latin typeface="Arial"/>
                <a:cs typeface="Arial"/>
              </a:rPr>
              <a:t/>
            </a:r>
            <a:br>
              <a:rPr lang="en-AU" sz="2000" dirty="0">
                <a:latin typeface="Arial"/>
                <a:cs typeface="Arial"/>
              </a:rPr>
            </a:br>
            <a:endParaRPr lang="en-US" sz="2000" dirty="0">
              <a:latin typeface="Arial"/>
              <a:cs typeface="Arial"/>
            </a:endParaRPr>
          </a:p>
        </p:txBody>
      </p:sp>
      <p:pic>
        <p:nvPicPr>
          <p:cNvPr id="21" name="Picture 20" descr="Kee Meng Tan.jpg">
            <a:extLst>
              <a:ext uri="{FF2B5EF4-FFF2-40B4-BE49-F238E27FC236}">
                <a16:creationId xmlns:a16="http://schemas.microsoft.com/office/drawing/2014/main" xmlns="" id="{6A412468-730D-4685-82BD-F29CA275B85F}"/>
              </a:ext>
            </a:extLst>
          </p:cNvPr>
          <p:cNvPicPr>
            <a:picLocks noChangeAspect="1"/>
          </p:cNvPicPr>
          <p:nvPr/>
        </p:nvPicPr>
        <p:blipFill rotWithShape="1">
          <a:blip r:embed="rId2">
            <a:extLst>
              <a:ext uri="{28A0092B-C50C-407E-A947-70E740481C1C}">
                <a14:useLocalDpi xmlns:a14="http://schemas.microsoft.com/office/drawing/2010/main" val="0"/>
              </a:ext>
            </a:extLst>
          </a:blip>
          <a:srcRect l="3946" t="6209" r="5958"/>
          <a:stretch/>
        </p:blipFill>
        <p:spPr>
          <a:xfrm>
            <a:off x="8377530" y="2284731"/>
            <a:ext cx="2836271" cy="3936817"/>
          </a:xfrm>
          <a:prstGeom prst="rect">
            <a:avLst/>
          </a:prstGeom>
        </p:spPr>
      </p:pic>
      <p:sp>
        <p:nvSpPr>
          <p:cNvPr id="22" name="Rectangle 21">
            <a:extLst>
              <a:ext uri="{FF2B5EF4-FFF2-40B4-BE49-F238E27FC236}">
                <a16:creationId xmlns:a16="http://schemas.microsoft.com/office/drawing/2014/main" xmlns="" id="{9EA0E79F-5D5D-4AEE-A284-2EA06E0EF338}"/>
              </a:ext>
            </a:extLst>
          </p:cNvPr>
          <p:cNvSpPr/>
          <p:nvPr/>
        </p:nvSpPr>
        <p:spPr>
          <a:xfrm>
            <a:off x="8379907" y="6221228"/>
            <a:ext cx="3812093" cy="115606"/>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55411770"/>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par>
                                <p:cTn id="11" presetID="2" presetClass="entr" presetSubtype="2"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300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133563129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2317948983"/>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4" name="Group 3">
            <a:extLst>
              <a:ext uri="{FF2B5EF4-FFF2-40B4-BE49-F238E27FC236}">
                <a16:creationId xmlns:a16="http://schemas.microsoft.com/office/drawing/2014/main" xmlns="" id="{9EB7954B-9F69-4650-9AC3-5FFD0931B786}"/>
              </a:ext>
            </a:extLst>
          </p:cNvPr>
          <p:cNvGrpSpPr/>
          <p:nvPr/>
        </p:nvGrpSpPr>
        <p:grpSpPr>
          <a:xfrm>
            <a:off x="0" y="4661057"/>
            <a:ext cx="12192000" cy="1923442"/>
            <a:chOff x="0" y="4661057"/>
            <a:chExt cx="12192000" cy="1923442"/>
          </a:xfrm>
        </p:grpSpPr>
        <p:sp>
          <p:nvSpPr>
            <p:cNvPr id="20" name="Rectangle 19">
              <a:extLst>
                <a:ext uri="{FF2B5EF4-FFF2-40B4-BE49-F238E27FC236}">
                  <a16:creationId xmlns:a16="http://schemas.microsoft.com/office/drawing/2014/main" xmlns="" id="{4D536263-193A-4AD5-B72F-F915C65362E9}"/>
                </a:ext>
              </a:extLst>
            </p:cNvPr>
            <p:cNvSpPr/>
            <p:nvPr/>
          </p:nvSpPr>
          <p:spPr>
            <a:xfrm>
              <a:off x="0" y="5750036"/>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2BB180C-AD26-403D-BC02-2190A11513F1}"/>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2318898688"/>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4.375E-6 -3.7037E-7 L 4.375E-6 -0.61643 " pathEditMode="relative" rAng="0" ptsTypes="AA">
                                      <p:cBhvr>
                                        <p:cTn id="8" dur="2000" fill="hold"/>
                                        <p:tgtEl>
                                          <p:spTgt spid="37"/>
                                        </p:tgtEl>
                                        <p:attrNameLst>
                                          <p:attrName>ppt_x</p:attrName>
                                          <p:attrName>ppt_y</p:attrName>
                                        </p:attrNameLst>
                                      </p:cBhvr>
                                      <p:rCtr x="0" y="-30833"/>
                                    </p:animMotion>
                                  </p:childTnLst>
                                </p:cTn>
                              </p:par>
                              <p:par>
                                <p:cTn id="9" presetID="64" presetClass="path" presetSubtype="0" accel="50000" decel="50000" fill="hold" nodeType="withEffect">
                                  <p:stCondLst>
                                    <p:cond delay="0"/>
                                  </p:stCondLst>
                                  <p:childTnLst>
                                    <p:animMotion origin="layout" path="M 0 2.59259E-6 L 0 -0.60972 " pathEditMode="relative" rAng="0" ptsTypes="AA">
                                      <p:cBhvr>
                                        <p:cTn id="10" dur="2000" fill="hold"/>
                                        <p:tgtEl>
                                          <p:spTgt spid="4"/>
                                        </p:tgtEl>
                                        <p:attrNameLst>
                                          <p:attrName>ppt_x</p:attrName>
                                          <p:attrName>ppt_y</p:attrName>
                                        </p:attrNameLst>
                                      </p:cBhvr>
                                      <p:rCtr x="0" y="-30486"/>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2507278018"/>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933337"/>
            <a:ext cx="5218241" cy="4091573"/>
          </a:xfrm>
        </p:spPr>
        <p:txBody>
          <a:bodyPr>
            <a:normAutofit/>
          </a:bodyPr>
          <a:lstStyle/>
          <a:p>
            <a:pPr marL="0" indent="0">
              <a:buNone/>
            </a:pPr>
            <a:r>
              <a:rPr lang="en-AU" sz="2000" dirty="0">
                <a:solidFill>
                  <a:schemeClr val="bg1"/>
                </a:solidFill>
                <a:latin typeface="Arial"/>
                <a:cs typeface="Arial"/>
              </a:rPr>
              <a:t>I am the sole practising paediatric neurologist in Tasmania. </a:t>
            </a:r>
          </a:p>
          <a:p>
            <a:pPr marL="0" indent="0">
              <a:buNone/>
            </a:pPr>
            <a:endParaRPr lang="en-AU" sz="1000" dirty="0">
              <a:solidFill>
                <a:schemeClr val="bg1">
                  <a:alpha val="76000"/>
                </a:schemeClr>
              </a:solidFill>
              <a:latin typeface="Arial"/>
              <a:cs typeface="Arial"/>
            </a:endParaRPr>
          </a:p>
          <a:p>
            <a:pPr marL="0" indent="0">
              <a:buNone/>
            </a:pPr>
            <a:r>
              <a:rPr lang="en-AU" sz="2000" dirty="0">
                <a:solidFill>
                  <a:schemeClr val="bg1"/>
                </a:solidFill>
                <a:latin typeface="Arial"/>
                <a:cs typeface="Arial"/>
              </a:rPr>
              <a:t>I have published papers and presentations in regard to infantile spasms, PNPO deficiency, neonatal seizures and childhood epilepsy in the undeveloped setting, and myoclonic epilepsy.  </a:t>
            </a:r>
          </a:p>
          <a:p>
            <a:pPr marL="0" indent="0">
              <a:buNone/>
            </a:pPr>
            <a:endParaRPr lang="en-AU" sz="1000" dirty="0">
              <a:solidFill>
                <a:schemeClr val="bg1">
                  <a:alpha val="76000"/>
                </a:schemeClr>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1989714"/>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694119" y="216582"/>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Tyson Ware,</a:t>
            </a:r>
            <a:r>
              <a:rPr lang="en-AU" sz="2000" dirty="0">
                <a:latin typeface="Arial"/>
                <a:cs typeface="Arial"/>
              </a:rPr>
              <a:t> </a:t>
            </a:r>
            <a:r>
              <a:rPr lang="en-AU" sz="1800" dirty="0">
                <a:latin typeface="Arial"/>
                <a:cs typeface="Arial"/>
              </a:rPr>
              <a:t>Staff Specialist Paediatric Neurologist, Royal Hobart Hospital </a:t>
            </a:r>
            <a:endParaRPr lang="en-US" sz="2000" dirty="0">
              <a:latin typeface="Arial"/>
              <a:cs typeface="Arial"/>
            </a:endParaRPr>
          </a:p>
        </p:txBody>
      </p:sp>
      <p:sp>
        <p:nvSpPr>
          <p:cNvPr id="9" name="Title 1"/>
          <p:cNvSpPr txBox="1">
            <a:spLocks/>
          </p:cNvSpPr>
          <p:nvPr/>
        </p:nvSpPr>
        <p:spPr>
          <a:xfrm rot="10800000">
            <a:off x="6572953" y="439959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grpSp>
        <p:nvGrpSpPr>
          <p:cNvPr id="5" name="Group 4">
            <a:extLst>
              <a:ext uri="{FF2B5EF4-FFF2-40B4-BE49-F238E27FC236}">
                <a16:creationId xmlns:a16="http://schemas.microsoft.com/office/drawing/2014/main" xmlns="" id="{94F00676-2FF5-4F4B-92D2-40252465193E}"/>
              </a:ext>
            </a:extLst>
          </p:cNvPr>
          <p:cNvGrpSpPr/>
          <p:nvPr/>
        </p:nvGrpSpPr>
        <p:grpSpPr>
          <a:xfrm>
            <a:off x="8379907" y="2284730"/>
            <a:ext cx="3812093" cy="4052104"/>
            <a:chOff x="8379907" y="2284730"/>
            <a:chExt cx="3812093" cy="4052104"/>
          </a:xfrm>
        </p:grpSpPr>
        <p:pic>
          <p:nvPicPr>
            <p:cNvPr id="4" name="Picture 3" descr="Tyson Ware photo.jpg"/>
            <p:cNvPicPr>
              <a:picLocks noChangeAspect="1"/>
            </p:cNvPicPr>
            <p:nvPr/>
          </p:nvPicPr>
          <p:blipFill rotWithShape="1">
            <a:blip r:embed="rId2">
              <a:extLst>
                <a:ext uri="{28A0092B-C50C-407E-A947-70E740481C1C}">
                  <a14:useLocalDpi xmlns:a14="http://schemas.microsoft.com/office/drawing/2010/main" val="0"/>
                </a:ext>
              </a:extLst>
            </a:blip>
            <a:srcRect l="4255" r="627"/>
            <a:stretch/>
          </p:blipFill>
          <p:spPr>
            <a:xfrm>
              <a:off x="8379907" y="2284730"/>
              <a:ext cx="2833894" cy="3970147"/>
            </a:xfrm>
            <a:prstGeom prst="rect">
              <a:avLst/>
            </a:prstGeom>
          </p:spPr>
        </p:pic>
        <p:sp>
          <p:nvSpPr>
            <p:cNvPr id="16" name="Rectangle 15">
              <a:extLst>
                <a:ext uri="{FF2B5EF4-FFF2-40B4-BE49-F238E27FC236}">
                  <a16:creationId xmlns:a16="http://schemas.microsoft.com/office/drawing/2014/main" xmlns="" id="{ADC475DC-AD6C-4DD7-9146-9E34C6BD46EC}"/>
                </a:ext>
              </a:extLst>
            </p:cNvPr>
            <p:cNvSpPr/>
            <p:nvPr/>
          </p:nvSpPr>
          <p:spPr>
            <a:xfrm>
              <a:off x="8379907" y="6221228"/>
              <a:ext cx="3812093" cy="115606"/>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xmlns="" id="{E4B1E3F3-DA0E-4933-ADE3-E14E05EC6D6C}"/>
              </a:ext>
            </a:extLst>
          </p:cNvPr>
          <p:cNvSpPr/>
          <p:nvPr/>
        </p:nvSpPr>
        <p:spPr>
          <a:xfrm>
            <a:off x="1" y="1540497"/>
            <a:ext cx="11213800" cy="41084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xmlns="" id="{249E2846-D919-40AD-B490-67967718BE9F}"/>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354B96"/>
                </a:solidFill>
                <a:latin typeface="Arial" panose="020B0604020202020204" pitchFamily="34" charset="0"/>
                <a:cs typeface="Arial" panose="020B0604020202020204" pitchFamily="34" charset="0"/>
              </a:rPr>
              <a:t>2010</a:t>
            </a:r>
          </a:p>
        </p:txBody>
      </p:sp>
      <p:sp>
        <p:nvSpPr>
          <p:cNvPr id="19" name="Rectangle 18">
            <a:extLst>
              <a:ext uri="{FF2B5EF4-FFF2-40B4-BE49-F238E27FC236}">
                <a16:creationId xmlns:a16="http://schemas.microsoft.com/office/drawing/2014/main" xmlns="" id="{60096698-207B-46C8-9E5E-99D28E4B2180}"/>
              </a:ext>
            </a:extLst>
          </p:cNvPr>
          <p:cNvSpPr/>
          <p:nvPr/>
        </p:nvSpPr>
        <p:spPr>
          <a:xfrm>
            <a:off x="6951646" y="2057400"/>
            <a:ext cx="4262155" cy="22733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00D2CDF-4BA1-4BE6-9A1F-01095945FF51}"/>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4" name="Title 1">
            <a:extLst>
              <a:ext uri="{FF2B5EF4-FFF2-40B4-BE49-F238E27FC236}">
                <a16:creationId xmlns:a16="http://schemas.microsoft.com/office/drawing/2014/main" xmlns="" id="{5982C558-B11E-419F-8CE8-BEFEAE429C8F}"/>
              </a:ext>
            </a:extLst>
          </p:cNvPr>
          <p:cNvSpPr txBox="1">
            <a:spLocks/>
          </p:cNvSpPr>
          <p:nvPr/>
        </p:nvSpPr>
        <p:spPr>
          <a:xfrm>
            <a:off x="1567543" y="273274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Tree>
    <p:extLst>
      <p:ext uri="{BB962C8B-B14F-4D97-AF65-F5344CB8AC3E}">
        <p14:creationId xmlns:p14="http://schemas.microsoft.com/office/powerpoint/2010/main" val="1520325817"/>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0-#ppt_w/2"/>
                                          </p:val>
                                        </p:tav>
                                        <p:tav tm="100000">
                                          <p:val>
                                            <p:strVal val="#ppt_x"/>
                                          </p:val>
                                        </p:tav>
                                      </p:tavLst>
                                    </p:anim>
                                    <p:anim calcmode="lin" valueType="num">
                                      <p:cBhvr additive="base">
                                        <p:cTn id="16" dur="20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0-#ppt_w/2"/>
                                          </p:val>
                                        </p:tav>
                                        <p:tav tm="100000">
                                          <p:val>
                                            <p:strVal val="#ppt_x"/>
                                          </p:val>
                                        </p:tav>
                                      </p:tavLst>
                                    </p:anim>
                                    <p:anim calcmode="lin" valueType="num">
                                      <p:cBhvr additive="base">
                                        <p:cTn id="20" dur="2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 fill="hold"/>
                                        <p:tgtEl>
                                          <p:spTgt spid="18"/>
                                        </p:tgtEl>
                                        <p:attrNameLst>
                                          <p:attrName>ppt_x</p:attrName>
                                        </p:attrNameLst>
                                      </p:cBhvr>
                                      <p:tavLst>
                                        <p:tav tm="0">
                                          <p:val>
                                            <p:strVal val="0-#ppt_w/2"/>
                                          </p:val>
                                        </p:tav>
                                        <p:tav tm="100000">
                                          <p:val>
                                            <p:strVal val="#ppt_x"/>
                                          </p:val>
                                        </p:tav>
                                      </p:tavLst>
                                    </p:anim>
                                    <p:anim calcmode="lin" valueType="num">
                                      <p:cBhvr additive="base">
                                        <p:cTn id="24" dur="2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1+#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par>
                          <p:cTn id="36" fill="hold">
                            <p:stCondLst>
                              <p:cond delay="4000"/>
                            </p:stCondLst>
                            <p:childTnLst>
                              <p:par>
                                <p:cTn id="37" presetID="2" presetClass="entr" presetSubtype="2" fill="hold"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additive="base">
                                        <p:cTn id="39" dur="1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40" dur="1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500"/>
                            </p:stCondLst>
                            <p:childTnLst>
                              <p:par>
                                <p:cTn id="42" presetID="2" presetClass="entr" presetSubtype="2" fill="hold" nodeType="afterEffect">
                                  <p:stCondLst>
                                    <p:cond delay="300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additive="base">
                                        <p:cTn id="44" dur="1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45"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46" fill="hold">
                            <p:stCondLst>
                              <p:cond delay="10000"/>
                            </p:stCondLst>
                            <p:childTnLst>
                              <p:par>
                                <p:cTn id="47" presetID="10" presetClass="exit" presetSubtype="0" fill="hold" grpId="1" nodeType="afterEffect">
                                  <p:stCondLst>
                                    <p:cond delay="7000"/>
                                  </p:stCondLst>
                                  <p:childTnLst>
                                    <p:animEffect transition="out" filter="fade">
                                      <p:cBhvr>
                                        <p:cTn id="48" dur="1500"/>
                                        <p:tgtEl>
                                          <p:spTgt spid="14"/>
                                        </p:tgtEl>
                                      </p:cBhvr>
                                    </p:animEffect>
                                    <p:set>
                                      <p:cBhvr>
                                        <p:cTn id="49" dur="1" fill="hold">
                                          <p:stCondLst>
                                            <p:cond delay="14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7000"/>
                                  </p:stCondLst>
                                  <p:childTnLst>
                                    <p:animEffect transition="out" filter="fade">
                                      <p:cBhvr>
                                        <p:cTn id="51" dur="1500"/>
                                        <p:tgtEl>
                                          <p:spTgt spid="9"/>
                                        </p:tgtEl>
                                      </p:cBhvr>
                                    </p:animEffect>
                                    <p:set>
                                      <p:cBhvr>
                                        <p:cTn id="52" dur="1" fill="hold">
                                          <p:stCondLst>
                                            <p:cond delay="1499"/>
                                          </p:stCondLst>
                                        </p:cTn>
                                        <p:tgtEl>
                                          <p:spTgt spid="9"/>
                                        </p:tgtEl>
                                        <p:attrNameLst>
                                          <p:attrName>style.visibility</p:attrName>
                                        </p:attrNameLst>
                                      </p:cBhvr>
                                      <p:to>
                                        <p:strVal val="hidden"/>
                                      </p:to>
                                    </p:set>
                                  </p:childTnLst>
                                </p:cTn>
                              </p:par>
                              <p:par>
                                <p:cTn id="53" presetID="10" presetClass="exit" presetSubtype="0" fill="hold" grpId="0" nodeType="withEffect">
                                  <p:stCondLst>
                                    <p:cond delay="7000"/>
                                  </p:stCondLst>
                                  <p:childTnLst>
                                    <p:animEffect transition="out" filter="fade">
                                      <p:cBhvr>
                                        <p:cTn id="54" dur="1500"/>
                                        <p:tgtEl>
                                          <p:spTgt spid="3">
                                            <p:txEl>
                                              <p:pRg st="0" end="0"/>
                                            </p:txEl>
                                          </p:spTgt>
                                        </p:tgtEl>
                                      </p:cBhvr>
                                    </p:animEffect>
                                    <p:set>
                                      <p:cBhvr>
                                        <p:cTn id="55" dur="1" fill="hold">
                                          <p:stCondLst>
                                            <p:cond delay="1499"/>
                                          </p:stCondLst>
                                        </p:cTn>
                                        <p:tgtEl>
                                          <p:spTgt spid="3">
                                            <p:txEl>
                                              <p:pRg st="0" end="0"/>
                                            </p:txEl>
                                          </p:spTgt>
                                        </p:tgtEl>
                                        <p:attrNameLst>
                                          <p:attrName>style.visibility</p:attrName>
                                        </p:attrNameLst>
                                      </p:cBhvr>
                                      <p:to>
                                        <p:strVal val="hidden"/>
                                      </p:to>
                                    </p:set>
                                  </p:childTnLst>
                                </p:cTn>
                              </p:par>
                              <p:par>
                                <p:cTn id="56" presetID="10" presetClass="exit" presetSubtype="0" fill="hold" grpId="0" nodeType="withEffect">
                                  <p:stCondLst>
                                    <p:cond delay="7000"/>
                                  </p:stCondLst>
                                  <p:childTnLst>
                                    <p:animEffect transition="out" filter="fade">
                                      <p:cBhvr>
                                        <p:cTn id="57" dur="1500"/>
                                        <p:tgtEl>
                                          <p:spTgt spid="3">
                                            <p:txEl>
                                              <p:pRg st="2" end="2"/>
                                            </p:txEl>
                                          </p:spTgt>
                                        </p:tgtEl>
                                      </p:cBhvr>
                                    </p:animEffect>
                                    <p:set>
                                      <p:cBhvr>
                                        <p:cTn id="58" dur="1" fill="hold">
                                          <p:stCondLst>
                                            <p:cond delay="1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8" grpId="0"/>
      <p:bldP spid="9" grpId="0"/>
      <p:bldP spid="9" grpId="1"/>
      <p:bldP spid="17" grpId="0" animBg="1"/>
      <p:bldP spid="18" grpId="0"/>
      <p:bldP spid="19" grpId="0" animBg="1"/>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238141"/>
            <a:ext cx="5218241" cy="3191687"/>
          </a:xfrm>
        </p:spPr>
        <p:txBody>
          <a:bodyPr>
            <a:normAutofit/>
          </a:bodyPr>
          <a:lstStyle/>
          <a:p>
            <a:pPr marL="0" indent="0">
              <a:buNone/>
            </a:pPr>
            <a:endParaRPr lang="en-AU" sz="1000" dirty="0">
              <a:solidFill>
                <a:schemeClr val="bg1">
                  <a:alpha val="76000"/>
                </a:schemeClr>
              </a:solidFill>
              <a:latin typeface="Arial"/>
              <a:cs typeface="Arial"/>
            </a:endParaRPr>
          </a:p>
          <a:p>
            <a:pPr marL="0" indent="0">
              <a:buNone/>
            </a:pPr>
            <a:r>
              <a:rPr lang="en-AU" sz="2000" dirty="0">
                <a:solidFill>
                  <a:schemeClr val="bg1"/>
                </a:solidFill>
                <a:latin typeface="Arial"/>
                <a:cs typeface="Arial"/>
              </a:rPr>
              <a:t>My current major research project is the Tasmanian Infantile Epileptic Encephalopathy Study: Epidemiology </a:t>
            </a:r>
            <a:br>
              <a:rPr lang="en-AU" sz="2000" dirty="0">
                <a:solidFill>
                  <a:schemeClr val="bg1"/>
                </a:solidFill>
                <a:latin typeface="Arial"/>
                <a:cs typeface="Arial"/>
              </a:rPr>
            </a:br>
            <a:r>
              <a:rPr lang="en-AU" sz="2000" dirty="0">
                <a:solidFill>
                  <a:schemeClr val="bg1"/>
                </a:solidFill>
                <a:latin typeface="Arial"/>
                <a:cs typeface="Arial"/>
              </a:rPr>
              <a:t>and </a:t>
            </a:r>
            <a:r>
              <a:rPr lang="en-AU" sz="2000" dirty="0" err="1">
                <a:solidFill>
                  <a:schemeClr val="bg1"/>
                </a:solidFill>
                <a:latin typeface="Arial"/>
                <a:cs typeface="Arial"/>
              </a:rPr>
              <a:t>Etiology</a:t>
            </a:r>
            <a:r>
              <a:rPr lang="en-AU" sz="2000" dirty="0">
                <a:solidFill>
                  <a:schemeClr val="bg1"/>
                </a:solidFill>
                <a:latin typeface="Arial"/>
                <a:cs typeface="Arial"/>
              </a:rPr>
              <a:t> of IEE in Tasmania.</a:t>
            </a: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1989714"/>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694119" y="216582"/>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Tyson Ware,</a:t>
            </a:r>
            <a:r>
              <a:rPr lang="en-AU" sz="2000" dirty="0">
                <a:latin typeface="Arial"/>
                <a:cs typeface="Arial"/>
              </a:rPr>
              <a:t> </a:t>
            </a:r>
            <a:r>
              <a:rPr lang="en-AU" sz="1800" dirty="0">
                <a:latin typeface="Arial"/>
                <a:cs typeface="Arial"/>
              </a:rPr>
              <a:t>Staff Specialist Paediatric Neurologist, Royal Hobart Hospital </a:t>
            </a:r>
            <a:endParaRPr lang="en-US" sz="2000" dirty="0">
              <a:latin typeface="Arial"/>
              <a:cs typeface="Arial"/>
            </a:endParaRPr>
          </a:p>
        </p:txBody>
      </p:sp>
      <p:sp>
        <p:nvSpPr>
          <p:cNvPr id="9" name="Title 1"/>
          <p:cNvSpPr txBox="1">
            <a:spLocks/>
          </p:cNvSpPr>
          <p:nvPr/>
        </p:nvSpPr>
        <p:spPr>
          <a:xfrm rot="10800000">
            <a:off x="6543926" y="3906105"/>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grpSp>
        <p:nvGrpSpPr>
          <p:cNvPr id="5" name="Group 4">
            <a:extLst>
              <a:ext uri="{FF2B5EF4-FFF2-40B4-BE49-F238E27FC236}">
                <a16:creationId xmlns:a16="http://schemas.microsoft.com/office/drawing/2014/main" xmlns="" id="{94F00676-2FF5-4F4B-92D2-40252465193E}"/>
              </a:ext>
            </a:extLst>
          </p:cNvPr>
          <p:cNvGrpSpPr/>
          <p:nvPr/>
        </p:nvGrpSpPr>
        <p:grpSpPr>
          <a:xfrm>
            <a:off x="8379907" y="2284730"/>
            <a:ext cx="3812093" cy="4052104"/>
            <a:chOff x="8379907" y="2284730"/>
            <a:chExt cx="3812093" cy="4052104"/>
          </a:xfrm>
        </p:grpSpPr>
        <p:pic>
          <p:nvPicPr>
            <p:cNvPr id="4" name="Picture 3" descr="Tyson Ware photo.jpg"/>
            <p:cNvPicPr>
              <a:picLocks noChangeAspect="1"/>
            </p:cNvPicPr>
            <p:nvPr/>
          </p:nvPicPr>
          <p:blipFill rotWithShape="1">
            <a:blip r:embed="rId2">
              <a:extLst>
                <a:ext uri="{28A0092B-C50C-407E-A947-70E740481C1C}">
                  <a14:useLocalDpi xmlns:a14="http://schemas.microsoft.com/office/drawing/2010/main" val="0"/>
                </a:ext>
              </a:extLst>
            </a:blip>
            <a:srcRect l="4255" r="627"/>
            <a:stretch/>
          </p:blipFill>
          <p:spPr>
            <a:xfrm>
              <a:off x="8379907" y="2284730"/>
              <a:ext cx="2833894" cy="3970147"/>
            </a:xfrm>
            <a:prstGeom prst="rect">
              <a:avLst/>
            </a:prstGeom>
          </p:spPr>
        </p:pic>
        <p:sp>
          <p:nvSpPr>
            <p:cNvPr id="16" name="Rectangle 15">
              <a:extLst>
                <a:ext uri="{FF2B5EF4-FFF2-40B4-BE49-F238E27FC236}">
                  <a16:creationId xmlns:a16="http://schemas.microsoft.com/office/drawing/2014/main" xmlns="" id="{ADC475DC-AD6C-4DD7-9146-9E34C6BD46EC}"/>
                </a:ext>
              </a:extLst>
            </p:cNvPr>
            <p:cNvSpPr/>
            <p:nvPr/>
          </p:nvSpPr>
          <p:spPr>
            <a:xfrm>
              <a:off x="8379907" y="6221228"/>
              <a:ext cx="3812093" cy="115606"/>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xmlns="" id="{E4B1E3F3-DA0E-4933-ADE3-E14E05EC6D6C}"/>
              </a:ext>
            </a:extLst>
          </p:cNvPr>
          <p:cNvSpPr/>
          <p:nvPr/>
        </p:nvSpPr>
        <p:spPr>
          <a:xfrm>
            <a:off x="1" y="1540497"/>
            <a:ext cx="11213800" cy="41084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xmlns="" id="{249E2846-D919-40AD-B490-67967718BE9F}"/>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354B96"/>
                </a:solidFill>
                <a:latin typeface="Arial" panose="020B0604020202020204" pitchFamily="34" charset="0"/>
                <a:cs typeface="Arial" panose="020B0604020202020204" pitchFamily="34" charset="0"/>
              </a:rPr>
              <a:t>2010</a:t>
            </a:r>
          </a:p>
        </p:txBody>
      </p:sp>
      <p:sp>
        <p:nvSpPr>
          <p:cNvPr id="19" name="Rectangle 18">
            <a:extLst>
              <a:ext uri="{FF2B5EF4-FFF2-40B4-BE49-F238E27FC236}">
                <a16:creationId xmlns:a16="http://schemas.microsoft.com/office/drawing/2014/main" xmlns="" id="{60096698-207B-46C8-9E5E-99D28E4B2180}"/>
              </a:ext>
            </a:extLst>
          </p:cNvPr>
          <p:cNvSpPr/>
          <p:nvPr/>
        </p:nvSpPr>
        <p:spPr>
          <a:xfrm>
            <a:off x="6951646" y="2057400"/>
            <a:ext cx="4262155" cy="227331"/>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00D2CDF-4BA1-4BE6-9A1F-01095945FF51}"/>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4" name="Title 1">
            <a:extLst>
              <a:ext uri="{FF2B5EF4-FFF2-40B4-BE49-F238E27FC236}">
                <a16:creationId xmlns:a16="http://schemas.microsoft.com/office/drawing/2014/main" xmlns="" id="{5982C558-B11E-419F-8CE8-BEFEAE429C8F}"/>
              </a:ext>
            </a:extLst>
          </p:cNvPr>
          <p:cNvSpPr txBox="1">
            <a:spLocks/>
          </p:cNvSpPr>
          <p:nvPr/>
        </p:nvSpPr>
        <p:spPr>
          <a:xfrm>
            <a:off x="1567543" y="3095596"/>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Tree>
    <p:extLst>
      <p:ext uri="{BB962C8B-B14F-4D97-AF65-F5344CB8AC3E}">
        <p14:creationId xmlns:p14="http://schemas.microsoft.com/office/powerpoint/2010/main" val="12111690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2531418454"/>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825174901"/>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1073517825"/>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2"/>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325164"/>
            <a:ext cx="4775967" cy="2757046"/>
          </a:xfrm>
        </p:spPr>
        <p:txBody>
          <a:bodyPr>
            <a:normAutofit/>
          </a:bodyPr>
          <a:lstStyle/>
          <a:p>
            <a:pPr marL="0" indent="0">
              <a:buNone/>
            </a:pPr>
            <a:r>
              <a:rPr lang="en-AU" sz="2000" dirty="0">
                <a:solidFill>
                  <a:schemeClr val="bg1"/>
                </a:solidFill>
                <a:latin typeface="Arial"/>
                <a:cs typeface="Arial"/>
              </a:rPr>
              <a:t>After completing my UCB scholarship year, I undertook a further fellowship at St Vincent’s Hospital Melbourne, working with the comprehensive epilepsy program.</a:t>
            </a:r>
          </a:p>
          <a:p>
            <a:pPr marL="0" indent="0">
              <a:buNone/>
            </a:pPr>
            <a:endParaRPr lang="en-AU" sz="1000" dirty="0">
              <a:solidFill>
                <a:schemeClr val="bg1">
                  <a:alpha val="80000"/>
                </a:schemeClr>
              </a:solidFill>
              <a:latin typeface="Arial"/>
              <a:cs typeface="Arial"/>
            </a:endParaRPr>
          </a:p>
          <a:p>
            <a:endParaRPr lang="en-US" sz="1800" dirty="0">
              <a:latin typeface="Arial"/>
              <a:cs typeface="Arial"/>
            </a:endParaRPr>
          </a:p>
        </p:txBody>
      </p:sp>
      <p:sp>
        <p:nvSpPr>
          <p:cNvPr id="8" name="Title 1"/>
          <p:cNvSpPr txBox="1">
            <a:spLocks/>
          </p:cNvSpPr>
          <p:nvPr/>
        </p:nvSpPr>
        <p:spPr>
          <a:xfrm>
            <a:off x="1651586" y="448811"/>
            <a:ext cx="534084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Ian Wilson,</a:t>
            </a:r>
            <a:r>
              <a:rPr lang="en-AU" sz="2000" dirty="0">
                <a:latin typeface="Arial"/>
                <a:cs typeface="Arial"/>
              </a:rPr>
              <a:t> </a:t>
            </a:r>
            <a:r>
              <a:rPr lang="en-AU" sz="1800" dirty="0">
                <a:latin typeface="Arial"/>
                <a:cs typeface="Arial"/>
              </a:rPr>
              <a:t>Neurology Consultant, Cairns Hospital </a:t>
            </a:r>
            <a:br>
              <a:rPr lang="en-AU" sz="1800" dirty="0">
                <a:latin typeface="Arial"/>
                <a:cs typeface="Arial"/>
              </a:rPr>
            </a:br>
            <a:endParaRPr lang="en-US" sz="1800" dirty="0">
              <a:latin typeface="Arial"/>
              <a:cs typeface="Arial"/>
            </a:endParaRPr>
          </a:p>
        </p:txBody>
      </p:sp>
      <p:sp>
        <p:nvSpPr>
          <p:cNvPr id="12" name="Title 1">
            <a:extLst>
              <a:ext uri="{FF2B5EF4-FFF2-40B4-BE49-F238E27FC236}">
                <a16:creationId xmlns:a16="http://schemas.microsoft.com/office/drawing/2014/main" xmlns="" id="{9A13B0C2-4F0D-429F-9C13-7AC88A12361B}"/>
              </a:ext>
            </a:extLst>
          </p:cNvPr>
          <p:cNvSpPr txBox="1">
            <a:spLocks/>
          </p:cNvSpPr>
          <p:nvPr/>
        </p:nvSpPr>
        <p:spPr>
          <a:xfrm>
            <a:off x="1567543" y="264565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4" name="Title 1">
            <a:extLst>
              <a:ext uri="{FF2B5EF4-FFF2-40B4-BE49-F238E27FC236}">
                <a16:creationId xmlns:a16="http://schemas.microsoft.com/office/drawing/2014/main" xmlns="" id="{C42D284D-8822-474A-8376-602C6FC43D62}"/>
              </a:ext>
            </a:extLst>
          </p:cNvPr>
          <p:cNvSpPr txBox="1">
            <a:spLocks/>
          </p:cNvSpPr>
          <p:nvPr/>
        </p:nvSpPr>
        <p:spPr>
          <a:xfrm rot="10800000">
            <a:off x="6260668" y="4245139"/>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1" name="Rectangle 10">
            <a:extLst>
              <a:ext uri="{FF2B5EF4-FFF2-40B4-BE49-F238E27FC236}">
                <a16:creationId xmlns:a16="http://schemas.microsoft.com/office/drawing/2014/main" xmlns="" id="{464332F0-8E13-4906-A5A8-58C6443F8FE4}"/>
              </a:ext>
            </a:extLst>
          </p:cNvPr>
          <p:cNvSpPr/>
          <p:nvPr/>
        </p:nvSpPr>
        <p:spPr>
          <a:xfrm>
            <a:off x="1" y="1540497"/>
            <a:ext cx="11213800" cy="41084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xmlns="" id="{5E460AED-D257-4F45-A2E7-90ECE5DB4B90}"/>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D57800"/>
                </a:solidFill>
                <a:latin typeface="Arial" panose="020B0604020202020204" pitchFamily="34" charset="0"/>
                <a:cs typeface="Arial" panose="020B0604020202020204" pitchFamily="34" charset="0"/>
              </a:rPr>
              <a:t>2014</a:t>
            </a:r>
          </a:p>
        </p:txBody>
      </p:sp>
      <p:sp>
        <p:nvSpPr>
          <p:cNvPr id="16" name="Rectangle 15">
            <a:extLst>
              <a:ext uri="{FF2B5EF4-FFF2-40B4-BE49-F238E27FC236}">
                <a16:creationId xmlns:a16="http://schemas.microsoft.com/office/drawing/2014/main" xmlns="" id="{0CFF8DE2-917E-4E80-93A9-0D1578240752}"/>
              </a:ext>
            </a:extLst>
          </p:cNvPr>
          <p:cNvSpPr/>
          <p:nvPr/>
        </p:nvSpPr>
        <p:spPr>
          <a:xfrm>
            <a:off x="6951646" y="2057400"/>
            <a:ext cx="4262155" cy="22733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FE2312D-6DF9-43AC-892C-3C7E3A190278}"/>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grpSp>
        <p:nvGrpSpPr>
          <p:cNvPr id="2" name="Group 1">
            <a:extLst>
              <a:ext uri="{FF2B5EF4-FFF2-40B4-BE49-F238E27FC236}">
                <a16:creationId xmlns:a16="http://schemas.microsoft.com/office/drawing/2014/main" xmlns="" id="{91B44E6C-8DC4-48A9-ADE0-F1C1229FEB2A}"/>
              </a:ext>
            </a:extLst>
          </p:cNvPr>
          <p:cNvGrpSpPr/>
          <p:nvPr/>
        </p:nvGrpSpPr>
        <p:grpSpPr>
          <a:xfrm>
            <a:off x="8396168" y="2284729"/>
            <a:ext cx="3812093" cy="4052105"/>
            <a:chOff x="8396168" y="2284729"/>
            <a:chExt cx="3812093" cy="4052105"/>
          </a:xfrm>
        </p:grpSpPr>
        <p:pic>
          <p:nvPicPr>
            <p:cNvPr id="6" name="Picture 5" descr="Ian Wilson photo.jpg"/>
            <p:cNvPicPr>
              <a:picLocks noChangeAspect="1"/>
            </p:cNvPicPr>
            <p:nvPr/>
          </p:nvPicPr>
          <p:blipFill rotWithShape="1">
            <a:blip r:embed="rId3">
              <a:extLst>
                <a:ext uri="{28A0092B-C50C-407E-A947-70E740481C1C}">
                  <a14:useLocalDpi xmlns:a14="http://schemas.microsoft.com/office/drawing/2010/main" val="0"/>
                </a:ext>
              </a:extLst>
            </a:blip>
            <a:srcRect t="823" b="10781"/>
            <a:stretch/>
          </p:blipFill>
          <p:spPr>
            <a:xfrm>
              <a:off x="8397957" y="2284729"/>
              <a:ext cx="2821370" cy="4052103"/>
            </a:xfrm>
            <a:prstGeom prst="rect">
              <a:avLst/>
            </a:prstGeom>
          </p:spPr>
        </p:pic>
        <p:sp>
          <p:nvSpPr>
            <p:cNvPr id="18" name="Rectangle 17">
              <a:extLst>
                <a:ext uri="{FF2B5EF4-FFF2-40B4-BE49-F238E27FC236}">
                  <a16:creationId xmlns:a16="http://schemas.microsoft.com/office/drawing/2014/main" xmlns="" id="{7841AB80-C6E3-4EC3-B674-55742A66849F}"/>
                </a:ext>
              </a:extLst>
            </p:cNvPr>
            <p:cNvSpPr/>
            <p:nvPr/>
          </p:nvSpPr>
          <p:spPr>
            <a:xfrm>
              <a:off x="8396168" y="6221228"/>
              <a:ext cx="3812093" cy="115606"/>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35714013"/>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0-#ppt_w/2"/>
                                          </p:val>
                                        </p:tav>
                                        <p:tav tm="100000">
                                          <p:val>
                                            <p:strVal val="#ppt_x"/>
                                          </p:val>
                                        </p:tav>
                                      </p:tavLst>
                                    </p:anim>
                                    <p:anim calcmode="lin" valueType="num">
                                      <p:cBhvr additive="base">
                                        <p:cTn id="24" dur="2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000" fill="hold"/>
                                        <p:tgtEl>
                                          <p:spTgt spid="2"/>
                                        </p:tgtEl>
                                        <p:attrNameLst>
                                          <p:attrName>ppt_x</p:attrName>
                                        </p:attrNameLst>
                                      </p:cBhvr>
                                      <p:tavLst>
                                        <p:tav tm="0">
                                          <p:val>
                                            <p:strVal val="1+#ppt_w/2"/>
                                          </p:val>
                                        </p:tav>
                                        <p:tav tm="100000">
                                          <p:val>
                                            <p:strVal val="#ppt_x"/>
                                          </p:val>
                                        </p:tav>
                                      </p:tavLst>
                                    </p:anim>
                                    <p:anim calcmode="lin" valueType="num">
                                      <p:cBhvr additive="base">
                                        <p:cTn id="28" dur="20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4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3" dur="4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500"/>
                            </p:stCondLst>
                            <p:childTnLst>
                              <p:par>
                                <p:cTn id="35" presetID="22" presetClass="exit" presetSubtype="4" fill="hold" grpId="1" nodeType="afterEffect">
                                  <p:stCondLst>
                                    <p:cond delay="4000"/>
                                  </p:stCondLst>
                                  <p:childTnLst>
                                    <p:animEffect transition="out" filter="wipe(down)">
                                      <p:cBhvr>
                                        <p:cTn id="36" dur="750"/>
                                        <p:tgtEl>
                                          <p:spTgt spid="3">
                                            <p:txEl>
                                              <p:pRg st="0" end="0"/>
                                            </p:txEl>
                                          </p:spTgt>
                                        </p:tgtEl>
                                      </p:cBhvr>
                                    </p:animEffect>
                                    <p:set>
                                      <p:cBhvr>
                                        <p:cTn id="37" dur="1" fill="hold">
                                          <p:stCondLst>
                                            <p:cond delay="74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3" grpId="1" build="p"/>
      <p:bldP spid="8" grpId="0"/>
      <p:bldP spid="11" grpId="0" animBg="1"/>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D6540F3-136E-4674-BA9E-B3ADF23B1EF8}"/>
              </a:ext>
            </a:extLst>
          </p:cNvPr>
          <p:cNvSpPr/>
          <p:nvPr/>
        </p:nvSpPr>
        <p:spPr>
          <a:xfrm>
            <a:off x="1" y="2057400"/>
            <a:ext cx="12191999" cy="4279432"/>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6" y="2419121"/>
            <a:ext cx="4703395" cy="3969884"/>
          </a:xfrm>
        </p:spPr>
        <p:txBody>
          <a:bodyPr>
            <a:normAutofit/>
          </a:bodyPr>
          <a:lstStyle/>
          <a:p>
            <a:pPr marL="0" indent="0">
              <a:buNone/>
            </a:pPr>
            <a:endParaRPr lang="en-AU" sz="1000" dirty="0">
              <a:solidFill>
                <a:schemeClr val="bg1">
                  <a:alpha val="80000"/>
                </a:schemeClr>
              </a:solidFill>
              <a:latin typeface="Arial"/>
              <a:cs typeface="Arial"/>
            </a:endParaRPr>
          </a:p>
          <a:p>
            <a:pPr marL="0" indent="0">
              <a:buNone/>
            </a:pPr>
            <a:r>
              <a:rPr lang="en-AU" sz="2000" dirty="0">
                <a:solidFill>
                  <a:schemeClr val="bg1"/>
                </a:solidFill>
                <a:latin typeface="Arial"/>
                <a:cs typeface="Arial"/>
              </a:rPr>
              <a:t>I relocated to Cairns in far North Queensland where I now work as one of three neurologists providing services to this geographically vast and diverse region.  </a:t>
            </a:r>
          </a:p>
          <a:p>
            <a:pPr marL="0" indent="0">
              <a:buNone/>
            </a:pPr>
            <a:endParaRPr lang="en-AU" sz="1000" dirty="0">
              <a:solidFill>
                <a:schemeClr val="bg1"/>
              </a:solidFill>
              <a:latin typeface="Arial"/>
              <a:cs typeface="Arial"/>
            </a:endParaRPr>
          </a:p>
          <a:p>
            <a:pPr marL="0" indent="0">
              <a:buNone/>
            </a:pPr>
            <a:r>
              <a:rPr lang="en-AU" sz="2000" dirty="0">
                <a:solidFill>
                  <a:schemeClr val="bg1"/>
                </a:solidFill>
                <a:latin typeface="Arial"/>
                <a:cs typeface="Arial"/>
              </a:rPr>
              <a:t>I have established an epilepsy clinic at the Cairns Hospital and we provide a range of EEG services.</a:t>
            </a:r>
            <a:r>
              <a:rPr lang="en-AU" sz="1700" dirty="0">
                <a:solidFill>
                  <a:schemeClr val="bg1">
                    <a:alpha val="80000"/>
                  </a:schemeClr>
                </a:solidFill>
                <a:latin typeface="Arial"/>
                <a:cs typeface="Arial"/>
              </a:rPr>
              <a:t/>
            </a:r>
            <a:br>
              <a:rPr lang="en-AU" sz="1700" dirty="0">
                <a:solidFill>
                  <a:schemeClr val="bg1">
                    <a:alpha val="80000"/>
                  </a:schemeClr>
                </a:solidFill>
                <a:latin typeface="Arial"/>
                <a:cs typeface="Arial"/>
              </a:rPr>
            </a:br>
            <a:endParaRPr lang="en-AU" sz="1000" dirty="0">
              <a:solidFill>
                <a:schemeClr val="bg1">
                  <a:alpha val="80000"/>
                </a:schemeClr>
              </a:solidFill>
              <a:latin typeface="Arial"/>
              <a:cs typeface="Arial"/>
            </a:endParaRPr>
          </a:p>
          <a:p>
            <a:pPr marL="0" indent="0">
              <a:buNone/>
            </a:pPr>
            <a:endParaRPr lang="en-US" sz="1800" dirty="0">
              <a:latin typeface="Arial"/>
              <a:cs typeface="Arial"/>
            </a:endParaRPr>
          </a:p>
        </p:txBody>
      </p:sp>
      <p:sp>
        <p:nvSpPr>
          <p:cNvPr id="10" name="Title 1">
            <a:extLst>
              <a:ext uri="{FF2B5EF4-FFF2-40B4-BE49-F238E27FC236}">
                <a16:creationId xmlns:a16="http://schemas.microsoft.com/office/drawing/2014/main" xmlns="" id="{B60D83A3-2505-4B02-A465-2107B2A155C2}"/>
              </a:ext>
            </a:extLst>
          </p:cNvPr>
          <p:cNvSpPr txBox="1">
            <a:spLocks/>
          </p:cNvSpPr>
          <p:nvPr/>
        </p:nvSpPr>
        <p:spPr>
          <a:xfrm>
            <a:off x="1567543" y="264565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1" name="Title 1">
            <a:extLst>
              <a:ext uri="{FF2B5EF4-FFF2-40B4-BE49-F238E27FC236}">
                <a16:creationId xmlns:a16="http://schemas.microsoft.com/office/drawing/2014/main" xmlns="" id="{A5D4CB54-90CF-487E-B4C2-26CA60DD196D}"/>
              </a:ext>
            </a:extLst>
          </p:cNvPr>
          <p:cNvSpPr txBox="1">
            <a:spLocks/>
          </p:cNvSpPr>
          <p:nvPr/>
        </p:nvSpPr>
        <p:spPr>
          <a:xfrm rot="10800000">
            <a:off x="6260668" y="4245139"/>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2" name="Rectangle 11">
            <a:extLst>
              <a:ext uri="{FF2B5EF4-FFF2-40B4-BE49-F238E27FC236}">
                <a16:creationId xmlns:a16="http://schemas.microsoft.com/office/drawing/2014/main" xmlns="" id="{A344FFFD-1B01-4D2E-A72D-EB79AD75E78E}"/>
              </a:ext>
            </a:extLst>
          </p:cNvPr>
          <p:cNvSpPr/>
          <p:nvPr/>
        </p:nvSpPr>
        <p:spPr>
          <a:xfrm>
            <a:off x="1" y="1540497"/>
            <a:ext cx="11213800" cy="41084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xmlns="" id="{AC6EB812-51A8-40A2-AC56-480CDC0D4E60}"/>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D57800"/>
                </a:solidFill>
                <a:latin typeface="Arial" panose="020B0604020202020204" pitchFamily="34" charset="0"/>
                <a:cs typeface="Arial" panose="020B0604020202020204" pitchFamily="34" charset="0"/>
              </a:rPr>
              <a:t>2014</a:t>
            </a:r>
          </a:p>
        </p:txBody>
      </p:sp>
      <p:sp>
        <p:nvSpPr>
          <p:cNvPr id="14" name="Rectangle 13">
            <a:extLst>
              <a:ext uri="{FF2B5EF4-FFF2-40B4-BE49-F238E27FC236}">
                <a16:creationId xmlns:a16="http://schemas.microsoft.com/office/drawing/2014/main" xmlns="" id="{04D71FF4-C61F-44D5-80A3-A31CBEAB348E}"/>
              </a:ext>
            </a:extLst>
          </p:cNvPr>
          <p:cNvSpPr/>
          <p:nvPr/>
        </p:nvSpPr>
        <p:spPr>
          <a:xfrm>
            <a:off x="6951646" y="2057400"/>
            <a:ext cx="4262155" cy="22733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9FE0BC64-E9BB-4019-AC81-516069C4CFEB}"/>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pic>
        <p:nvPicPr>
          <p:cNvPr id="22" name="Picture 21" descr="Ian Wilson photo.jpg">
            <a:extLst>
              <a:ext uri="{FF2B5EF4-FFF2-40B4-BE49-F238E27FC236}">
                <a16:creationId xmlns:a16="http://schemas.microsoft.com/office/drawing/2014/main" xmlns="" id="{2767AB6B-CC14-4722-9E07-AD1CA9AC43E2}"/>
              </a:ext>
            </a:extLst>
          </p:cNvPr>
          <p:cNvPicPr>
            <a:picLocks noChangeAspect="1"/>
          </p:cNvPicPr>
          <p:nvPr/>
        </p:nvPicPr>
        <p:blipFill rotWithShape="1">
          <a:blip r:embed="rId2">
            <a:extLst>
              <a:ext uri="{28A0092B-C50C-407E-A947-70E740481C1C}">
                <a14:useLocalDpi xmlns:a14="http://schemas.microsoft.com/office/drawing/2010/main" val="0"/>
              </a:ext>
            </a:extLst>
          </a:blip>
          <a:srcRect t="823" b="10781"/>
          <a:stretch/>
        </p:blipFill>
        <p:spPr>
          <a:xfrm>
            <a:off x="8397957" y="2284729"/>
            <a:ext cx="2821370" cy="4052103"/>
          </a:xfrm>
          <a:prstGeom prst="rect">
            <a:avLst/>
          </a:prstGeom>
        </p:spPr>
      </p:pic>
      <p:sp>
        <p:nvSpPr>
          <p:cNvPr id="23" name="Rectangle 22">
            <a:extLst>
              <a:ext uri="{FF2B5EF4-FFF2-40B4-BE49-F238E27FC236}">
                <a16:creationId xmlns:a16="http://schemas.microsoft.com/office/drawing/2014/main" xmlns="" id="{DD2438FB-0ED2-4662-B92D-463B93D7109C}"/>
              </a:ext>
            </a:extLst>
          </p:cNvPr>
          <p:cNvSpPr/>
          <p:nvPr/>
        </p:nvSpPr>
        <p:spPr>
          <a:xfrm>
            <a:off x="8396168" y="6221228"/>
            <a:ext cx="3812093" cy="115606"/>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Title 1">
            <a:extLst>
              <a:ext uri="{FF2B5EF4-FFF2-40B4-BE49-F238E27FC236}">
                <a16:creationId xmlns:a16="http://schemas.microsoft.com/office/drawing/2014/main" xmlns="" id="{B15208A6-CDC7-4A66-8FD9-3A6E3CBEA768}"/>
              </a:ext>
            </a:extLst>
          </p:cNvPr>
          <p:cNvSpPr txBox="1">
            <a:spLocks/>
          </p:cNvSpPr>
          <p:nvPr/>
        </p:nvSpPr>
        <p:spPr>
          <a:xfrm>
            <a:off x="1651586" y="448811"/>
            <a:ext cx="534084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Ian Wilson,</a:t>
            </a:r>
            <a:r>
              <a:rPr lang="en-AU" sz="2000" dirty="0">
                <a:latin typeface="Arial"/>
                <a:cs typeface="Arial"/>
              </a:rPr>
              <a:t> </a:t>
            </a:r>
            <a:r>
              <a:rPr lang="en-AU" sz="1800" dirty="0">
                <a:latin typeface="Arial"/>
                <a:cs typeface="Arial"/>
              </a:rPr>
              <a:t>Neurology Consultant, Cairns Hospital </a:t>
            </a:r>
            <a:br>
              <a:rPr lang="en-AU" sz="1800" dirty="0">
                <a:latin typeface="Arial"/>
                <a:cs typeface="Arial"/>
              </a:rPr>
            </a:br>
            <a:endParaRPr lang="en-US" sz="1800" dirty="0">
              <a:latin typeface="Arial"/>
              <a:cs typeface="Arial"/>
            </a:endParaRPr>
          </a:p>
        </p:txBody>
      </p:sp>
    </p:spTree>
    <p:extLst>
      <p:ext uri="{BB962C8B-B14F-4D97-AF65-F5344CB8AC3E}">
        <p14:creationId xmlns:p14="http://schemas.microsoft.com/office/powerpoint/2010/main" val="35003240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1000"/>
                                        <p:tgtEl>
                                          <p:spTgt spid="3">
                                            <p:txEl>
                                              <p:pRg st="1" end="1"/>
                                            </p:txEl>
                                          </p:spTgt>
                                        </p:tgtEl>
                                      </p:cBhvr>
                                    </p:animEffect>
                                  </p:childTnLst>
                                </p:cTn>
                              </p:par>
                            </p:childTnLst>
                          </p:cTn>
                        </p:par>
                        <p:par>
                          <p:cTn id="8" fill="hold">
                            <p:stCondLst>
                              <p:cond delay="1000"/>
                            </p:stCondLst>
                            <p:childTnLst>
                              <p:par>
                                <p:cTn id="9" presetID="22" presetClass="entr" presetSubtype="4" fill="hold" nodeType="afterEffect">
                                  <p:stCondLst>
                                    <p:cond delay="6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1000"/>
                                        <p:tgtEl>
                                          <p:spTgt spid="3">
                                            <p:txEl>
                                              <p:pRg st="3" end="3"/>
                                            </p:txEl>
                                          </p:spTgt>
                                        </p:tgtEl>
                                      </p:cBhvr>
                                    </p:animEffect>
                                  </p:childTnLst>
                                </p:cTn>
                              </p:par>
                            </p:childTnLst>
                          </p:cTn>
                        </p:par>
                        <p:par>
                          <p:cTn id="12" fill="hold">
                            <p:stCondLst>
                              <p:cond delay="8000"/>
                            </p:stCondLst>
                            <p:childTnLst>
                              <p:par>
                                <p:cTn id="13" presetID="22" presetClass="exit" presetSubtype="4" fill="hold" grpId="0" nodeType="afterEffect">
                                  <p:stCondLst>
                                    <p:cond delay="5000"/>
                                  </p:stCondLst>
                                  <p:childTnLst>
                                    <p:animEffect transition="out" filter="wipe(down)">
                                      <p:cBhvr>
                                        <p:cTn id="14" dur="750"/>
                                        <p:tgtEl>
                                          <p:spTgt spid="3">
                                            <p:txEl>
                                              <p:pRg st="1" end="1"/>
                                            </p:txEl>
                                          </p:spTgt>
                                        </p:tgtEl>
                                      </p:cBhvr>
                                    </p:animEffect>
                                    <p:set>
                                      <p:cBhvr>
                                        <p:cTn id="15" dur="1" fill="hold">
                                          <p:stCondLst>
                                            <p:cond delay="749"/>
                                          </p:stCondLst>
                                        </p:cTn>
                                        <p:tgtEl>
                                          <p:spTgt spid="3">
                                            <p:txEl>
                                              <p:pRg st="1" end="1"/>
                                            </p:txEl>
                                          </p:spTgt>
                                        </p:tgtEl>
                                        <p:attrNameLst>
                                          <p:attrName>style.visibility</p:attrName>
                                        </p:attrNameLst>
                                      </p:cBhvr>
                                      <p:to>
                                        <p:strVal val="hidden"/>
                                      </p:to>
                                    </p:set>
                                  </p:childTnLst>
                                </p:cTn>
                              </p:par>
                              <p:par>
                                <p:cTn id="16" presetID="22" presetClass="exit" presetSubtype="4" fill="hold" grpId="0" nodeType="withEffect">
                                  <p:stCondLst>
                                    <p:cond delay="5000"/>
                                  </p:stCondLst>
                                  <p:childTnLst>
                                    <p:animEffect transition="out" filter="wipe(down)">
                                      <p:cBhvr>
                                        <p:cTn id="17" dur="750"/>
                                        <p:tgtEl>
                                          <p:spTgt spid="3">
                                            <p:txEl>
                                              <p:pRg st="3" end="3"/>
                                            </p:txEl>
                                          </p:spTgt>
                                        </p:tgtEl>
                                      </p:cBhvr>
                                    </p:animEffect>
                                    <p:set>
                                      <p:cBhvr>
                                        <p:cTn id="18" dur="1" fill="hold">
                                          <p:stCondLst>
                                            <p:cond delay="74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29AB6C8-8958-40F2-A110-61C32C59DF85}"/>
              </a:ext>
            </a:extLst>
          </p:cNvPr>
          <p:cNvSpPr/>
          <p:nvPr/>
        </p:nvSpPr>
        <p:spPr>
          <a:xfrm>
            <a:off x="1" y="2057400"/>
            <a:ext cx="12192000" cy="4279432"/>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570098"/>
            <a:ext cx="5218241" cy="3422914"/>
          </a:xfrm>
        </p:spPr>
        <p:txBody>
          <a:bodyPr>
            <a:normAutofit/>
          </a:bodyPr>
          <a:lstStyle/>
          <a:p>
            <a:pPr marL="0" indent="0">
              <a:buNone/>
            </a:pPr>
            <a:endParaRPr lang="en-AU" sz="1000" dirty="0">
              <a:solidFill>
                <a:schemeClr val="bg1">
                  <a:alpha val="80000"/>
                </a:schemeClr>
              </a:solidFill>
              <a:latin typeface="Arial"/>
              <a:cs typeface="Arial"/>
            </a:endParaRPr>
          </a:p>
          <a:p>
            <a:pPr marL="0" indent="0">
              <a:buNone/>
            </a:pPr>
            <a:endParaRPr lang="en-AU" sz="1000" dirty="0">
              <a:solidFill>
                <a:schemeClr val="bg1">
                  <a:alpha val="80000"/>
                </a:schemeClr>
              </a:solidFill>
              <a:latin typeface="Arial"/>
              <a:cs typeface="Arial"/>
            </a:endParaRPr>
          </a:p>
          <a:p>
            <a:pPr marL="0" indent="0">
              <a:buNone/>
            </a:pPr>
            <a:r>
              <a:rPr lang="en-AU" sz="2000" dirty="0">
                <a:solidFill>
                  <a:schemeClr val="bg1"/>
                </a:solidFill>
                <a:latin typeface="Arial"/>
                <a:cs typeface="Arial"/>
              </a:rPr>
              <a:t>I have continued engagement with the comprehensive epilepsy program at the Royal Brisbane Hospital, providing my expertise on patient management and facilitating referral of local patients to undertake advanced assessment and access epilepsy surgery.</a:t>
            </a:r>
          </a:p>
          <a:p>
            <a:endParaRPr lang="en-US" sz="1800" dirty="0">
              <a:latin typeface="Arial"/>
              <a:cs typeface="Arial"/>
            </a:endParaRPr>
          </a:p>
        </p:txBody>
      </p:sp>
      <p:sp>
        <p:nvSpPr>
          <p:cNvPr id="15" name="Title 1">
            <a:extLst>
              <a:ext uri="{FF2B5EF4-FFF2-40B4-BE49-F238E27FC236}">
                <a16:creationId xmlns:a16="http://schemas.microsoft.com/office/drawing/2014/main" xmlns="" id="{891F3954-8609-4502-91D5-37A84E56453C}"/>
              </a:ext>
            </a:extLst>
          </p:cNvPr>
          <p:cNvSpPr txBox="1">
            <a:spLocks/>
          </p:cNvSpPr>
          <p:nvPr/>
        </p:nvSpPr>
        <p:spPr>
          <a:xfrm>
            <a:off x="1567543" y="264565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6" name="Title 1">
            <a:extLst>
              <a:ext uri="{FF2B5EF4-FFF2-40B4-BE49-F238E27FC236}">
                <a16:creationId xmlns:a16="http://schemas.microsoft.com/office/drawing/2014/main" xmlns="" id="{349E73BA-12D4-42F4-A42E-D884CB777E23}"/>
              </a:ext>
            </a:extLst>
          </p:cNvPr>
          <p:cNvSpPr txBox="1">
            <a:spLocks/>
          </p:cNvSpPr>
          <p:nvPr/>
        </p:nvSpPr>
        <p:spPr>
          <a:xfrm rot="10800000">
            <a:off x="6260668" y="4245139"/>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1" name="Rectangle 10">
            <a:extLst>
              <a:ext uri="{FF2B5EF4-FFF2-40B4-BE49-F238E27FC236}">
                <a16:creationId xmlns:a16="http://schemas.microsoft.com/office/drawing/2014/main" xmlns="" id="{228F9814-2700-4C06-BBFC-11BA6939B34F}"/>
              </a:ext>
            </a:extLst>
          </p:cNvPr>
          <p:cNvSpPr/>
          <p:nvPr/>
        </p:nvSpPr>
        <p:spPr>
          <a:xfrm>
            <a:off x="1" y="1540497"/>
            <a:ext cx="11213800" cy="41084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xmlns="" id="{631D89EC-50A3-469E-B56C-75A056E65959}"/>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D57800"/>
                </a:solidFill>
                <a:latin typeface="Arial" panose="020B0604020202020204" pitchFamily="34" charset="0"/>
                <a:cs typeface="Arial" panose="020B0604020202020204" pitchFamily="34" charset="0"/>
              </a:rPr>
              <a:t>2014</a:t>
            </a:r>
          </a:p>
        </p:txBody>
      </p:sp>
      <p:sp>
        <p:nvSpPr>
          <p:cNvPr id="13" name="Rectangle 12">
            <a:extLst>
              <a:ext uri="{FF2B5EF4-FFF2-40B4-BE49-F238E27FC236}">
                <a16:creationId xmlns:a16="http://schemas.microsoft.com/office/drawing/2014/main" xmlns="" id="{3F295D8C-81D1-4036-AC61-B90136DD34CB}"/>
              </a:ext>
            </a:extLst>
          </p:cNvPr>
          <p:cNvSpPr/>
          <p:nvPr/>
        </p:nvSpPr>
        <p:spPr>
          <a:xfrm>
            <a:off x="6951646" y="2057400"/>
            <a:ext cx="4262155" cy="22733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95761AC-A3D3-4B1E-905C-76BBD9B08D68}"/>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23" name="Title 1">
            <a:extLst>
              <a:ext uri="{FF2B5EF4-FFF2-40B4-BE49-F238E27FC236}">
                <a16:creationId xmlns:a16="http://schemas.microsoft.com/office/drawing/2014/main" xmlns="" id="{8541A3C4-6312-4F8B-A6DC-9924622CDD8A}"/>
              </a:ext>
            </a:extLst>
          </p:cNvPr>
          <p:cNvSpPr txBox="1">
            <a:spLocks/>
          </p:cNvSpPr>
          <p:nvPr/>
        </p:nvSpPr>
        <p:spPr>
          <a:xfrm>
            <a:off x="1651586" y="448811"/>
            <a:ext cx="534084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Ian Wilson,</a:t>
            </a:r>
            <a:r>
              <a:rPr lang="en-AU" sz="2000" dirty="0">
                <a:latin typeface="Arial"/>
                <a:cs typeface="Arial"/>
              </a:rPr>
              <a:t> </a:t>
            </a:r>
            <a:r>
              <a:rPr lang="en-AU" sz="1800" dirty="0">
                <a:latin typeface="Arial"/>
                <a:cs typeface="Arial"/>
              </a:rPr>
              <a:t>Neurology Consultant, Cairns Hospital </a:t>
            </a:r>
            <a:br>
              <a:rPr lang="en-AU" sz="1800" dirty="0">
                <a:latin typeface="Arial"/>
                <a:cs typeface="Arial"/>
              </a:rPr>
            </a:br>
            <a:endParaRPr lang="en-US" sz="1800" dirty="0">
              <a:latin typeface="Arial"/>
              <a:cs typeface="Arial"/>
            </a:endParaRPr>
          </a:p>
        </p:txBody>
      </p:sp>
      <p:pic>
        <p:nvPicPr>
          <p:cNvPr id="24" name="Picture 23" descr="Ian Wilson photo.jpg">
            <a:extLst>
              <a:ext uri="{FF2B5EF4-FFF2-40B4-BE49-F238E27FC236}">
                <a16:creationId xmlns:a16="http://schemas.microsoft.com/office/drawing/2014/main" xmlns="" id="{E885A590-B770-4501-BF25-6284B3C63140}"/>
              </a:ext>
            </a:extLst>
          </p:cNvPr>
          <p:cNvPicPr>
            <a:picLocks noChangeAspect="1"/>
          </p:cNvPicPr>
          <p:nvPr/>
        </p:nvPicPr>
        <p:blipFill rotWithShape="1">
          <a:blip r:embed="rId2">
            <a:extLst>
              <a:ext uri="{28A0092B-C50C-407E-A947-70E740481C1C}">
                <a14:useLocalDpi xmlns:a14="http://schemas.microsoft.com/office/drawing/2010/main" val="0"/>
              </a:ext>
            </a:extLst>
          </a:blip>
          <a:srcRect t="823" b="10781"/>
          <a:stretch/>
        </p:blipFill>
        <p:spPr>
          <a:xfrm>
            <a:off x="8397957" y="2284729"/>
            <a:ext cx="2821370" cy="4052103"/>
          </a:xfrm>
          <a:prstGeom prst="rect">
            <a:avLst/>
          </a:prstGeom>
        </p:spPr>
      </p:pic>
      <p:sp>
        <p:nvSpPr>
          <p:cNvPr id="25" name="Rectangle 24">
            <a:extLst>
              <a:ext uri="{FF2B5EF4-FFF2-40B4-BE49-F238E27FC236}">
                <a16:creationId xmlns:a16="http://schemas.microsoft.com/office/drawing/2014/main" xmlns="" id="{A4C7595E-F000-4392-9E1D-F1F1970ED252}"/>
              </a:ext>
            </a:extLst>
          </p:cNvPr>
          <p:cNvSpPr/>
          <p:nvPr/>
        </p:nvSpPr>
        <p:spPr>
          <a:xfrm>
            <a:off x="8396168" y="6221228"/>
            <a:ext cx="3812093" cy="115606"/>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62290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xmlns:p14="http://schemas.microsoft.com/office/powerpoint/2010/main" spd="slow" advClick="0" advTm="12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2904001937"/>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4"/>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62101" y="2959561"/>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528828" y="370402"/>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200" b="1" dirty="0"/>
              <a:t>Dr Andrew Neal,</a:t>
            </a:r>
            <a:r>
              <a:rPr lang="en-AU" sz="2200" dirty="0"/>
              <a:t> </a:t>
            </a:r>
            <a:r>
              <a:rPr lang="en-AU" sz="1800" dirty="0">
                <a:latin typeface="Arial"/>
                <a:cs typeface="Arial"/>
              </a:rPr>
              <a:t>Consultant Neurologist, Royal Melbourne Hospital, St Vincent’s Hospital Melbourne; Miriam Greenfield Fellow, RACP, University of Melbourne </a:t>
            </a:r>
            <a:r>
              <a:rPr lang="en-AU" sz="2000" dirty="0">
                <a:latin typeface="Arial"/>
                <a:cs typeface="Arial"/>
              </a:rPr>
              <a:t/>
            </a:r>
            <a:br>
              <a:rPr lang="en-AU" sz="2000" dirty="0">
                <a:latin typeface="Arial"/>
                <a:cs typeface="Arial"/>
              </a:rPr>
            </a:br>
            <a:endParaRPr lang="en-US" sz="2000" dirty="0">
              <a:latin typeface="Arial"/>
              <a:cs typeface="Arial"/>
            </a:endParaRPr>
          </a:p>
        </p:txBody>
      </p:sp>
      <p:sp>
        <p:nvSpPr>
          <p:cNvPr id="9" name="Title 1"/>
          <p:cNvSpPr txBox="1">
            <a:spLocks/>
          </p:cNvSpPr>
          <p:nvPr/>
        </p:nvSpPr>
        <p:spPr>
          <a:xfrm rot="10800000">
            <a:off x="6645807" y="3968999"/>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4" name="Rectangle 3">
            <a:extLst>
              <a:ext uri="{FF2B5EF4-FFF2-40B4-BE49-F238E27FC236}">
                <a16:creationId xmlns:a16="http://schemas.microsoft.com/office/drawing/2014/main" xmlns="" id="{4041B2CC-0339-43CD-B406-6F1F4A664FBC}"/>
              </a:ext>
            </a:extLst>
          </p:cNvPr>
          <p:cNvSpPr/>
          <p:nvPr/>
        </p:nvSpPr>
        <p:spPr>
          <a:xfrm>
            <a:off x="0" y="1540497"/>
            <a:ext cx="11232851" cy="41084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xmlns="" id="{5FAEDEFD-0FCB-41B1-B0D9-47236DDB551E}"/>
              </a:ext>
            </a:extLst>
          </p:cNvPr>
          <p:cNvSpPr txBox="1"/>
          <p:nvPr/>
        </p:nvSpPr>
        <p:spPr>
          <a:xfrm>
            <a:off x="9890452" y="1055345"/>
            <a:ext cx="1638305" cy="646331"/>
          </a:xfrm>
          <a:prstGeom prst="rect">
            <a:avLst/>
          </a:prstGeom>
          <a:noFill/>
        </p:spPr>
        <p:txBody>
          <a:bodyPr wrap="square" rtlCol="0">
            <a:spAutoFit/>
          </a:bodyPr>
          <a:lstStyle/>
          <a:p>
            <a:pPr algn="ctr"/>
            <a:r>
              <a:rPr lang="en-AU" sz="3600" i="1" dirty="0">
                <a:solidFill>
                  <a:srgbClr val="4FAED1"/>
                </a:solidFill>
                <a:latin typeface="Arial" panose="020B0604020202020204" pitchFamily="34" charset="0"/>
                <a:cs typeface="Arial" panose="020B0604020202020204" pitchFamily="34" charset="0"/>
              </a:rPr>
              <a:t>2016</a:t>
            </a:r>
          </a:p>
        </p:txBody>
      </p:sp>
      <p:sp>
        <p:nvSpPr>
          <p:cNvPr id="15" name="TextBox 14">
            <a:extLst>
              <a:ext uri="{FF2B5EF4-FFF2-40B4-BE49-F238E27FC236}">
                <a16:creationId xmlns:a16="http://schemas.microsoft.com/office/drawing/2014/main" xmlns="" id="{529A1B10-BE9B-46E5-876E-0D0629913A44}"/>
              </a:ext>
            </a:extLst>
          </p:cNvPr>
          <p:cNvSpPr txBox="1"/>
          <p:nvPr/>
        </p:nvSpPr>
        <p:spPr>
          <a:xfrm>
            <a:off x="653224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9" name="Rectangle 18">
            <a:extLst>
              <a:ext uri="{FF2B5EF4-FFF2-40B4-BE49-F238E27FC236}">
                <a16:creationId xmlns:a16="http://schemas.microsoft.com/office/drawing/2014/main" xmlns="" id="{161BAB74-BD8B-4386-9A7D-43D63FF241B5}"/>
              </a:ext>
            </a:extLst>
          </p:cNvPr>
          <p:cNvSpPr/>
          <p:nvPr/>
        </p:nvSpPr>
        <p:spPr>
          <a:xfrm>
            <a:off x="6951646" y="2057400"/>
            <a:ext cx="4289237" cy="22733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xmlns="" id="{35AB289D-30ED-4405-AE87-8B3B099FC89F}"/>
              </a:ext>
            </a:extLst>
          </p:cNvPr>
          <p:cNvSpPr>
            <a:spLocks noGrp="1"/>
          </p:cNvSpPr>
          <p:nvPr>
            <p:ph idx="1"/>
          </p:nvPr>
        </p:nvSpPr>
        <p:spPr>
          <a:xfrm>
            <a:off x="2048050" y="3224088"/>
            <a:ext cx="5218241" cy="3291474"/>
          </a:xfrm>
        </p:spPr>
        <p:txBody>
          <a:bodyPr>
            <a:normAutofit/>
          </a:bodyPr>
          <a:lstStyle/>
          <a:p>
            <a:pPr marL="0" indent="0">
              <a:buNone/>
            </a:pPr>
            <a:r>
              <a:rPr lang="en-AU" sz="2000" dirty="0">
                <a:solidFill>
                  <a:schemeClr val="bg1">
                    <a:alpha val="80000"/>
                  </a:schemeClr>
                </a:solidFill>
                <a:latin typeface="Arial"/>
                <a:cs typeface="Arial"/>
              </a:rPr>
              <a:t>My major research interest to date has concerned brain tumour related epilepsy. </a:t>
            </a:r>
            <a:br>
              <a:rPr lang="en-AU" sz="2000" dirty="0">
                <a:solidFill>
                  <a:schemeClr val="bg1">
                    <a:alpha val="80000"/>
                  </a:schemeClr>
                </a:solidFill>
                <a:latin typeface="Arial"/>
                <a:cs typeface="Arial"/>
              </a:rPr>
            </a:br>
            <a:r>
              <a:rPr lang="en-AU" sz="2000" dirty="0">
                <a:solidFill>
                  <a:schemeClr val="bg1">
                    <a:alpha val="80000"/>
                  </a:schemeClr>
                </a:solidFill>
                <a:latin typeface="Arial"/>
                <a:cs typeface="Arial"/>
              </a:rPr>
              <a:t>I am currently in the final stages of a clinical epilepsy PhD exploring molecular factors associated with tumour-associated epilepsy. </a:t>
            </a:r>
          </a:p>
          <a:p>
            <a:pPr marL="0" indent="0">
              <a:buNone/>
            </a:pPr>
            <a:endParaRPr lang="en-AU" sz="1800" dirty="0">
              <a:solidFill>
                <a:schemeClr val="bg1">
                  <a:alpha val="80000"/>
                </a:schemeClr>
              </a:solidFill>
              <a:latin typeface="Arial"/>
              <a:cs typeface="Arial"/>
            </a:endParaRPr>
          </a:p>
          <a:p>
            <a:endParaRPr lang="en-US" sz="1800" dirty="0">
              <a:latin typeface="Arial"/>
              <a:cs typeface="Arial"/>
            </a:endParaRPr>
          </a:p>
        </p:txBody>
      </p:sp>
      <p:grpSp>
        <p:nvGrpSpPr>
          <p:cNvPr id="5" name="Group 4">
            <a:extLst>
              <a:ext uri="{FF2B5EF4-FFF2-40B4-BE49-F238E27FC236}">
                <a16:creationId xmlns:a16="http://schemas.microsoft.com/office/drawing/2014/main" xmlns="" id="{711F6356-5DAB-4DDB-8BC0-D1EAD76CD17A}"/>
              </a:ext>
            </a:extLst>
          </p:cNvPr>
          <p:cNvGrpSpPr/>
          <p:nvPr/>
        </p:nvGrpSpPr>
        <p:grpSpPr>
          <a:xfrm>
            <a:off x="8390540" y="2284731"/>
            <a:ext cx="3801459" cy="4053728"/>
            <a:chOff x="8390540" y="2284731"/>
            <a:chExt cx="3801459" cy="4053728"/>
          </a:xfrm>
        </p:grpSpPr>
        <p:pic>
          <p:nvPicPr>
            <p:cNvPr id="12" name="Picture 11" descr="Andrew Neal photo.png">
              <a:extLst>
                <a:ext uri="{FF2B5EF4-FFF2-40B4-BE49-F238E27FC236}">
                  <a16:creationId xmlns:a16="http://schemas.microsoft.com/office/drawing/2014/main" xmlns="" id="{99109DFE-2670-4F08-B0F5-3D574EB0343B}"/>
                </a:ext>
              </a:extLst>
            </p:cNvPr>
            <p:cNvPicPr>
              <a:picLocks noChangeAspect="1"/>
            </p:cNvPicPr>
            <p:nvPr/>
          </p:nvPicPr>
          <p:blipFill rotWithShape="1">
            <a:blip r:embed="rId2">
              <a:extLst>
                <a:ext uri="{28A0092B-C50C-407E-A947-70E740481C1C}">
                  <a14:useLocalDpi xmlns:a14="http://schemas.microsoft.com/office/drawing/2010/main" val="0"/>
                </a:ext>
              </a:extLst>
            </a:blip>
            <a:srcRect l="2767" t="714" r="2470" b="2998"/>
            <a:stretch/>
          </p:blipFill>
          <p:spPr>
            <a:xfrm>
              <a:off x="8404608" y="2284731"/>
              <a:ext cx="2836271" cy="4052102"/>
            </a:xfrm>
            <a:prstGeom prst="rect">
              <a:avLst/>
            </a:prstGeom>
          </p:spPr>
        </p:pic>
        <p:sp>
          <p:nvSpPr>
            <p:cNvPr id="13" name="Rectangle 12">
              <a:extLst>
                <a:ext uri="{FF2B5EF4-FFF2-40B4-BE49-F238E27FC236}">
                  <a16:creationId xmlns:a16="http://schemas.microsoft.com/office/drawing/2014/main" xmlns="" id="{81EDF013-FF8D-4458-B6EB-42C77CBE5C0F}"/>
                </a:ext>
              </a:extLst>
            </p:cNvPr>
            <p:cNvSpPr/>
            <p:nvPr/>
          </p:nvSpPr>
          <p:spPr>
            <a:xfrm>
              <a:off x="8390540" y="6223175"/>
              <a:ext cx="3801459" cy="115284"/>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7486561"/>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000" fill="hold"/>
                                        <p:tgtEl>
                                          <p:spTgt spid="19"/>
                                        </p:tgtEl>
                                        <p:attrNameLst>
                                          <p:attrName>ppt_x</p:attrName>
                                        </p:attrNameLst>
                                      </p:cBhvr>
                                      <p:tavLst>
                                        <p:tav tm="0">
                                          <p:val>
                                            <p:strVal val="0-#ppt_w/2"/>
                                          </p:val>
                                        </p:tav>
                                        <p:tav tm="100000">
                                          <p:val>
                                            <p:strVal val="#ppt_x"/>
                                          </p:val>
                                        </p:tav>
                                      </p:tavLst>
                                    </p:anim>
                                    <p:anim calcmode="lin" valueType="num">
                                      <p:cBhvr additive="base">
                                        <p:cTn id="16" dur="2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ppt_x"/>
                                          </p:val>
                                        </p:tav>
                                        <p:tav tm="100000">
                                          <p:val>
                                            <p:strVal val="#ppt_x"/>
                                          </p:val>
                                        </p:tav>
                                      </p:tavLst>
                                    </p:anim>
                                    <p:anim calcmode="lin" valueType="num">
                                      <p:cBhvr additive="base">
                                        <p:cTn id="24" dur="2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1+#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1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par>
                                <p:cTn id="36" presetID="12" presetClass="entr" presetSubtype="4" fill="hold" nodeType="withEffect">
                                  <p:stCondLst>
                                    <p:cond delay="10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2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9" dur="2500"/>
                                        <p:tgtEl>
                                          <p:spTgt spid="14">
                                            <p:txEl>
                                              <p:pRg st="0" end="0"/>
                                            </p:txEl>
                                          </p:spTgt>
                                        </p:tgtEl>
                                      </p:cBhvr>
                                    </p:animEffect>
                                  </p:childTnLst>
                                </p:cTn>
                              </p:par>
                            </p:childTnLst>
                          </p:cTn>
                        </p:par>
                        <p:par>
                          <p:cTn id="40" fill="hold">
                            <p:stCondLst>
                              <p:cond delay="5500"/>
                            </p:stCondLst>
                            <p:childTnLst>
                              <p:par>
                                <p:cTn id="41" presetID="22" presetClass="exit" presetSubtype="4" fill="hold" grpId="0" nodeType="afterEffect">
                                  <p:stCondLst>
                                    <p:cond delay="10000"/>
                                  </p:stCondLst>
                                  <p:childTnLst>
                                    <p:animEffect transition="out" filter="wipe(down)">
                                      <p:cBhvr>
                                        <p:cTn id="42" dur="1000"/>
                                        <p:tgtEl>
                                          <p:spTgt spid="14">
                                            <p:txEl>
                                              <p:pRg st="0" end="0"/>
                                            </p:txEl>
                                          </p:spTgt>
                                        </p:tgtEl>
                                      </p:cBhvr>
                                    </p:animEffect>
                                    <p:set>
                                      <p:cBhvr>
                                        <p:cTn id="43" dur="1" fill="hold">
                                          <p:stCondLst>
                                            <p:cond delay="999"/>
                                          </p:stCondLst>
                                        </p:cTn>
                                        <p:tgtEl>
                                          <p:spTgt spid="14">
                                            <p:txEl>
                                              <p:pRg st="0" end="0"/>
                                            </p:txEl>
                                          </p:spTgt>
                                        </p:tgtEl>
                                        <p:attrNameLst>
                                          <p:attrName>style.visibility</p:attrName>
                                        </p:attrNameLst>
                                      </p:cBhvr>
                                      <p:to>
                                        <p:strVal val="hidden"/>
                                      </p:to>
                                    </p:set>
                                  </p:childTnLst>
                                </p:cTn>
                              </p:par>
                              <p:par>
                                <p:cTn id="44" presetID="10" presetClass="exit" presetSubtype="0" fill="hold" grpId="1" nodeType="withEffect">
                                  <p:stCondLst>
                                    <p:cond delay="1000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par>
                                <p:cTn id="47" presetID="10" presetClass="exit" presetSubtype="0" fill="hold" grpId="1" nodeType="withEffect">
                                  <p:stCondLst>
                                    <p:cond delay="1000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8" grpId="0"/>
      <p:bldP spid="9" grpId="0"/>
      <p:bldP spid="9" grpId="1"/>
      <p:bldP spid="4" grpId="0" animBg="1"/>
      <p:bldP spid="16" grpId="0"/>
      <p:bldP spid="19" grpId="0" animBg="1"/>
      <p:bldP spid="1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2717309046"/>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2927918894"/>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CE39A52-024B-45B6-A77C-4D54041F0054}"/>
              </a:ext>
            </a:extLst>
          </p:cNvPr>
          <p:cNvSpPr/>
          <p:nvPr/>
        </p:nvSpPr>
        <p:spPr>
          <a:xfrm>
            <a:off x="1" y="2195630"/>
            <a:ext cx="12192000" cy="4145490"/>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 y="2195630"/>
            <a:ext cx="12191999" cy="4134856"/>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048548"/>
            <a:ext cx="5109796" cy="3451131"/>
          </a:xfrm>
        </p:spPr>
        <p:txBody>
          <a:bodyPr>
            <a:normAutofit/>
          </a:bodyPr>
          <a:lstStyle/>
          <a:p>
            <a:pPr marL="0" indent="0">
              <a:buNone/>
            </a:pPr>
            <a:r>
              <a:rPr lang="en-AU" sz="2000" dirty="0">
                <a:solidFill>
                  <a:schemeClr val="bg1"/>
                </a:solidFill>
                <a:latin typeface="Arial"/>
                <a:cs typeface="Arial"/>
              </a:rPr>
              <a:t>As well as my work as Clinical Director of four headspace centres, I am also a consultant psychiatrist with interests in clinical governance, youth mental health, the neuropsychiatry of epilepsy, ECT, somatoform disorders and abnormal illness behaviours. </a:t>
            </a:r>
          </a:p>
          <a:p>
            <a:pPr marL="0" indent="0">
              <a:buNone/>
            </a:pPr>
            <a:endParaRPr lang="en-AU" sz="1000" dirty="0">
              <a:solidFill>
                <a:schemeClr val="bg1"/>
              </a:solidFill>
              <a:latin typeface="Arial"/>
              <a:cs typeface="Arial"/>
            </a:endParaRPr>
          </a:p>
          <a:p>
            <a:pPr marL="0" indent="0">
              <a:buNone/>
            </a:pPr>
            <a:r>
              <a:rPr lang="en-AU" sz="1800" dirty="0">
                <a:solidFill>
                  <a:schemeClr val="bg1"/>
                </a:solidFill>
                <a:latin typeface="Arial"/>
                <a:cs typeface="Arial"/>
              </a:rPr>
              <a:t>  </a:t>
            </a:r>
          </a:p>
          <a:p>
            <a:pPr marL="0" indent="0">
              <a:buNone/>
            </a:pPr>
            <a:endParaRPr lang="en-AU" sz="10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24001" y="2757951"/>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640953" y="349068"/>
            <a:ext cx="6429159"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Sophie Adams,</a:t>
            </a:r>
            <a:r>
              <a:rPr lang="en-AU" sz="2000" dirty="0">
                <a:latin typeface="Arial"/>
                <a:cs typeface="Arial"/>
              </a:rPr>
              <a:t> </a:t>
            </a:r>
            <a:r>
              <a:rPr lang="en-AU" sz="1800" dirty="0">
                <a:latin typeface="Arial"/>
                <a:cs typeface="Arial"/>
              </a:rPr>
              <a:t>Clinical Director, headspace Sunshine, headspace Craigieburn, headspace Glenroy, headspace Werribee, operated by </a:t>
            </a:r>
            <a:r>
              <a:rPr lang="en-AU" sz="1800" dirty="0" err="1">
                <a:latin typeface="Arial"/>
                <a:cs typeface="Arial"/>
              </a:rPr>
              <a:t>Orygen</a:t>
            </a:r>
            <a:r>
              <a:rPr lang="en-AU" sz="1800" dirty="0">
                <a:latin typeface="Arial"/>
                <a:cs typeface="Arial"/>
              </a:rPr>
              <a:t>, The National Centre for Excellence in Youth Mental Healt</a:t>
            </a:r>
            <a:r>
              <a:rPr lang="en-AU" sz="1800" dirty="0"/>
              <a:t>h</a:t>
            </a:r>
          </a:p>
          <a:p>
            <a:pPr algn="l"/>
            <a:endParaRPr lang="en-US" sz="2000" dirty="0">
              <a:latin typeface="Arial"/>
              <a:cs typeface="Arial"/>
            </a:endParaRPr>
          </a:p>
        </p:txBody>
      </p:sp>
      <p:sp>
        <p:nvSpPr>
          <p:cNvPr id="9" name="Title 1"/>
          <p:cNvSpPr txBox="1">
            <a:spLocks/>
          </p:cNvSpPr>
          <p:nvPr/>
        </p:nvSpPr>
        <p:spPr>
          <a:xfrm rot="10800000">
            <a:off x="6728980" y="4483842"/>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0" name="Content Placeholder 2">
            <a:extLst>
              <a:ext uri="{FF2B5EF4-FFF2-40B4-BE49-F238E27FC236}">
                <a16:creationId xmlns:a16="http://schemas.microsoft.com/office/drawing/2014/main" xmlns="" id="{E8DBBB96-CBC3-4AE5-86A3-6DD7A7A97196}"/>
              </a:ext>
            </a:extLst>
          </p:cNvPr>
          <p:cNvSpPr txBox="1">
            <a:spLocks/>
          </p:cNvSpPr>
          <p:nvPr/>
        </p:nvSpPr>
        <p:spPr>
          <a:xfrm>
            <a:off x="2103805" y="2491450"/>
            <a:ext cx="5218241" cy="4343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AU" sz="1000" dirty="0">
              <a:solidFill>
                <a:schemeClr val="bg1"/>
              </a:solidFill>
              <a:latin typeface="Arial"/>
              <a:cs typeface="Arial"/>
            </a:endParaRPr>
          </a:p>
          <a:p>
            <a:pPr marL="0" indent="0">
              <a:buNone/>
            </a:pPr>
            <a:r>
              <a:rPr lang="en-AU" sz="2000" dirty="0">
                <a:solidFill>
                  <a:schemeClr val="bg1"/>
                </a:solidFill>
                <a:latin typeface="Arial"/>
                <a:cs typeface="Arial"/>
              </a:rPr>
              <a:t>I have also dedicated over a decade of my life to the study of the neuropsychiatry of focal epilepsy. </a:t>
            </a:r>
          </a:p>
          <a:p>
            <a:pPr marL="0" indent="0">
              <a:buNone/>
            </a:pPr>
            <a:endParaRPr lang="en-AU" sz="1000" dirty="0">
              <a:solidFill>
                <a:schemeClr val="bg1"/>
              </a:solidFill>
              <a:latin typeface="Arial"/>
              <a:cs typeface="Arial"/>
            </a:endParaRPr>
          </a:p>
          <a:p>
            <a:pPr marL="0" indent="0">
              <a:buNone/>
            </a:pPr>
            <a:r>
              <a:rPr lang="en-AU" sz="2000" dirty="0">
                <a:solidFill>
                  <a:schemeClr val="bg1"/>
                </a:solidFill>
                <a:latin typeface="Arial"/>
                <a:cs typeface="Arial"/>
              </a:rPr>
              <a:t>I have learnt a lot about why many prominent psychiatrists have only done one epilepsy paper, how we may have been wrong about the temporal lobe, and a little about the relationship between epilepsy and mental illness.</a:t>
            </a:r>
          </a:p>
          <a:p>
            <a:pPr marL="0" indent="0">
              <a:buNone/>
            </a:pPr>
            <a:r>
              <a:rPr lang="en-AU" sz="1800" dirty="0">
                <a:solidFill>
                  <a:schemeClr val="bg1"/>
                </a:solidFill>
                <a:latin typeface="Arial"/>
                <a:cs typeface="Arial"/>
              </a:rPr>
              <a:t>  </a:t>
            </a:r>
          </a:p>
          <a:p>
            <a:pPr marL="0" indent="0">
              <a:buNone/>
            </a:pPr>
            <a:endParaRPr lang="en-AU" sz="10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14" name="Rectangle 13">
            <a:extLst>
              <a:ext uri="{FF2B5EF4-FFF2-40B4-BE49-F238E27FC236}">
                <a16:creationId xmlns:a16="http://schemas.microsoft.com/office/drawing/2014/main" xmlns="" id="{D9FB46E1-E4DA-490D-861F-8CE43C8D0166}"/>
              </a:ext>
            </a:extLst>
          </p:cNvPr>
          <p:cNvSpPr/>
          <p:nvPr/>
        </p:nvSpPr>
        <p:spPr>
          <a:xfrm>
            <a:off x="1" y="1678726"/>
            <a:ext cx="11213800" cy="41084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xmlns="" id="{3968C4D2-E3D9-4FA7-8ECF-A12E78780F9B}"/>
              </a:ext>
            </a:extLst>
          </p:cNvPr>
          <p:cNvSpPr txBox="1"/>
          <p:nvPr/>
        </p:nvSpPr>
        <p:spPr>
          <a:xfrm>
            <a:off x="9871402" y="1193574"/>
            <a:ext cx="1638305" cy="646331"/>
          </a:xfrm>
          <a:prstGeom prst="rect">
            <a:avLst/>
          </a:prstGeom>
          <a:noFill/>
        </p:spPr>
        <p:txBody>
          <a:bodyPr wrap="square" rtlCol="0">
            <a:spAutoFit/>
          </a:bodyPr>
          <a:lstStyle/>
          <a:p>
            <a:pPr algn="ctr"/>
            <a:r>
              <a:rPr lang="en-AU" sz="3600" i="1" dirty="0">
                <a:solidFill>
                  <a:srgbClr val="D57800"/>
                </a:solidFill>
                <a:latin typeface="Arial" panose="020B0604020202020204" pitchFamily="34" charset="0"/>
                <a:cs typeface="Arial" panose="020B0604020202020204" pitchFamily="34" charset="0"/>
              </a:rPr>
              <a:t>2005</a:t>
            </a:r>
          </a:p>
        </p:txBody>
      </p:sp>
      <p:sp>
        <p:nvSpPr>
          <p:cNvPr id="16" name="Rectangle 15">
            <a:extLst>
              <a:ext uri="{FF2B5EF4-FFF2-40B4-BE49-F238E27FC236}">
                <a16:creationId xmlns:a16="http://schemas.microsoft.com/office/drawing/2014/main" xmlns="" id="{0BD86866-F8D6-4AA6-92EC-636C47F04E95}"/>
              </a:ext>
            </a:extLst>
          </p:cNvPr>
          <p:cNvSpPr/>
          <p:nvPr/>
        </p:nvSpPr>
        <p:spPr>
          <a:xfrm>
            <a:off x="6951646" y="2195629"/>
            <a:ext cx="4262155" cy="227331"/>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E2416C7E-8908-4A6C-9210-838F15D01815}"/>
              </a:ext>
            </a:extLst>
          </p:cNvPr>
          <p:cNvSpPr txBox="1"/>
          <p:nvPr/>
        </p:nvSpPr>
        <p:spPr>
          <a:xfrm>
            <a:off x="6513190" y="1697904"/>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grpSp>
        <p:nvGrpSpPr>
          <p:cNvPr id="4" name="Group 3">
            <a:extLst>
              <a:ext uri="{FF2B5EF4-FFF2-40B4-BE49-F238E27FC236}">
                <a16:creationId xmlns:a16="http://schemas.microsoft.com/office/drawing/2014/main" xmlns="" id="{7F79C03D-5837-486D-9FE1-6297758A0529}"/>
              </a:ext>
            </a:extLst>
          </p:cNvPr>
          <p:cNvGrpSpPr/>
          <p:nvPr/>
        </p:nvGrpSpPr>
        <p:grpSpPr>
          <a:xfrm>
            <a:off x="8374012" y="2414988"/>
            <a:ext cx="3817989" cy="3926280"/>
            <a:chOff x="8374012" y="2414988"/>
            <a:chExt cx="3817989" cy="3926280"/>
          </a:xfrm>
        </p:grpSpPr>
        <p:pic>
          <p:nvPicPr>
            <p:cNvPr id="6" name="Picture 5" descr="sophie adams photo.jpg"/>
            <p:cNvPicPr>
              <a:picLocks noChangeAspect="1"/>
            </p:cNvPicPr>
            <p:nvPr/>
          </p:nvPicPr>
          <p:blipFill rotWithShape="1">
            <a:blip r:embed="rId3">
              <a:extLst>
                <a:ext uri="{28A0092B-C50C-407E-A947-70E740481C1C}">
                  <a14:useLocalDpi xmlns:a14="http://schemas.microsoft.com/office/drawing/2010/main" val="0"/>
                </a:ext>
              </a:extLst>
            </a:blip>
            <a:srcRect l="20148"/>
            <a:stretch/>
          </p:blipFill>
          <p:spPr>
            <a:xfrm>
              <a:off x="8374012" y="2414988"/>
              <a:ext cx="2840621" cy="3806622"/>
            </a:xfrm>
            <a:prstGeom prst="rect">
              <a:avLst/>
            </a:prstGeom>
          </p:spPr>
        </p:pic>
        <p:sp>
          <p:nvSpPr>
            <p:cNvPr id="20" name="Rectangle 19">
              <a:extLst>
                <a:ext uri="{FF2B5EF4-FFF2-40B4-BE49-F238E27FC236}">
                  <a16:creationId xmlns:a16="http://schemas.microsoft.com/office/drawing/2014/main" xmlns="" id="{93952552-DD38-46C2-9A23-D807C05AADFD}"/>
                </a:ext>
              </a:extLst>
            </p:cNvPr>
            <p:cNvSpPr/>
            <p:nvPr/>
          </p:nvSpPr>
          <p:spPr>
            <a:xfrm>
              <a:off x="8375144" y="6221609"/>
              <a:ext cx="3816857" cy="119659"/>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479112539"/>
      </p:ext>
    </p:extLst>
  </p:cSld>
  <p:clrMapOvr>
    <a:masterClrMapping/>
  </p:clrMapOvr>
  <p:transition xmlns:p14="http://schemas.microsoft.com/office/powerpoint/2010/main" spd="slow" advClick="0" advTm="3100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0-#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2000" fill="hold"/>
                                        <p:tgtEl>
                                          <p:spTgt spid="15"/>
                                        </p:tgtEl>
                                        <p:attrNameLst>
                                          <p:attrName>ppt_x</p:attrName>
                                        </p:attrNameLst>
                                      </p:cBhvr>
                                      <p:tavLst>
                                        <p:tav tm="0">
                                          <p:val>
                                            <p:strVal val="0-#ppt_w/2"/>
                                          </p:val>
                                        </p:tav>
                                        <p:tav tm="100000">
                                          <p:val>
                                            <p:strVal val="#ppt_x"/>
                                          </p:val>
                                        </p:tav>
                                      </p:tavLst>
                                    </p:anim>
                                    <p:anim calcmode="lin" valueType="num">
                                      <p:cBhvr additive="base">
                                        <p:cTn id="24" dur="2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1+#ppt_w/2"/>
                                          </p:val>
                                        </p:tav>
                                        <p:tav tm="100000">
                                          <p:val>
                                            <p:strVal val="#ppt_x"/>
                                          </p:val>
                                        </p:tav>
                                      </p:tavLst>
                                    </p:anim>
                                    <p:anim calcmode="lin" valueType="num">
                                      <p:cBhvr additive="base">
                                        <p:cTn id="28" dur="20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2" presetClass="entr" presetSubtype="8" fill="hold" nodeType="afterEffect">
                                  <p:stCondLst>
                                    <p:cond delay="100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1000"/>
                                        <p:tgtEl>
                                          <p:spTgt spid="3">
                                            <p:txEl>
                                              <p:pRg st="0" end="0"/>
                                            </p:txEl>
                                          </p:spTgt>
                                        </p:tgtEl>
                                      </p:cBhvr>
                                    </p:animEffect>
                                  </p:childTnLst>
                                </p:cTn>
                              </p:par>
                              <p:par>
                                <p:cTn id="33" presetID="22" presetClass="entr" presetSubtype="8"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000"/>
                                        <p:tgtEl>
                                          <p:spTgt spid="9"/>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1000"/>
                                        <p:tgtEl>
                                          <p:spTgt spid="2"/>
                                        </p:tgtEl>
                                      </p:cBhvr>
                                    </p:animEffect>
                                  </p:childTnLst>
                                </p:cTn>
                              </p:par>
                            </p:childTnLst>
                          </p:cTn>
                        </p:par>
                        <p:par>
                          <p:cTn id="39" fill="hold">
                            <p:stCondLst>
                              <p:cond delay="4000"/>
                            </p:stCondLst>
                            <p:childTnLst>
                              <p:par>
                                <p:cTn id="40" presetID="22" presetClass="exit" presetSubtype="8" fill="hold" grpId="0" nodeType="afterEffect">
                                  <p:stCondLst>
                                    <p:cond delay="10500"/>
                                  </p:stCondLst>
                                  <p:childTnLst>
                                    <p:animEffect transition="out" filter="wipe(left)">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par>
                                <p:cTn id="43" presetID="22" presetClass="exit" presetSubtype="8" fill="hold" grpId="0" nodeType="withEffect">
                                  <p:stCondLst>
                                    <p:cond delay="10500"/>
                                  </p:stCondLst>
                                  <p:childTnLst>
                                    <p:animEffect transition="out" filter="wipe(left)">
                                      <p:cBhvr>
                                        <p:cTn id="44" dur="1000"/>
                                        <p:tgtEl>
                                          <p:spTgt spid="3">
                                            <p:txEl>
                                              <p:pRg st="0" end="0"/>
                                            </p:txEl>
                                          </p:spTgt>
                                        </p:tgtEl>
                                      </p:cBhvr>
                                    </p:animEffect>
                                    <p:set>
                                      <p:cBhvr>
                                        <p:cTn id="45" dur="1" fill="hold">
                                          <p:stCondLst>
                                            <p:cond delay="999"/>
                                          </p:stCondLst>
                                        </p:cTn>
                                        <p:tgtEl>
                                          <p:spTgt spid="3">
                                            <p:txEl>
                                              <p:pRg st="0" end="0"/>
                                            </p:txEl>
                                          </p:spTgt>
                                        </p:tgtEl>
                                        <p:attrNameLst>
                                          <p:attrName>style.visibility</p:attrName>
                                        </p:attrNameLst>
                                      </p:cBhvr>
                                      <p:to>
                                        <p:strVal val="hidden"/>
                                      </p:to>
                                    </p:set>
                                  </p:childTnLst>
                                </p:cTn>
                              </p:par>
                              <p:par>
                                <p:cTn id="46" presetID="2" presetClass="entr" presetSubtype="8" fill="hold" grpId="0" nodeType="withEffect">
                                  <p:stCondLst>
                                    <p:cond delay="1100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par>
                                <p:cTn id="50" presetID="22" presetClass="entr" presetSubtype="8" fill="hold" nodeType="withEffect">
                                  <p:stCondLst>
                                    <p:cond delay="1100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wipe(left)">
                                      <p:cBhvr>
                                        <p:cTn id="52" dur="1000"/>
                                        <p:tgtEl>
                                          <p:spTgt spid="10">
                                            <p:txEl>
                                              <p:pRg st="1" end="1"/>
                                            </p:txEl>
                                          </p:spTgt>
                                        </p:tgtEl>
                                      </p:cBhvr>
                                    </p:animEffect>
                                  </p:childTnLst>
                                </p:cTn>
                              </p:par>
                              <p:par>
                                <p:cTn id="53" presetID="22" presetClass="entr" presetSubtype="8" fill="hold" nodeType="withEffect">
                                  <p:stCondLst>
                                    <p:cond delay="1100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wipe(left)">
                                      <p:cBhvr>
                                        <p:cTn id="55"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7" grpId="1" animBg="1"/>
      <p:bldP spid="3" grpId="0" build="p"/>
      <p:bldP spid="2" grpId="0"/>
      <p:bldP spid="8" grpId="0"/>
      <p:bldP spid="9" grpId="0"/>
      <p:bldP spid="14" grpId="0" animBg="1"/>
      <p:bldP spid="15"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CE39A52-024B-45B6-A77C-4D54041F0054}"/>
              </a:ext>
            </a:extLst>
          </p:cNvPr>
          <p:cNvSpPr/>
          <p:nvPr/>
        </p:nvSpPr>
        <p:spPr>
          <a:xfrm>
            <a:off x="1524001" y="1641618"/>
            <a:ext cx="6326779" cy="4695215"/>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877098"/>
            <a:ext cx="5109796" cy="3451131"/>
          </a:xfrm>
        </p:spPr>
        <p:txBody>
          <a:bodyPr>
            <a:normAutofit/>
          </a:bodyPr>
          <a:lstStyle/>
          <a:p>
            <a:pPr marL="0" indent="0">
              <a:buNone/>
            </a:pPr>
            <a:r>
              <a:rPr lang="en-AU" sz="2000" dirty="0">
                <a:solidFill>
                  <a:schemeClr val="bg1"/>
                </a:solidFill>
                <a:latin typeface="Arial"/>
                <a:cs typeface="Arial"/>
              </a:rPr>
              <a:t>As well as my work as Clinical Director of four headspace centres, I am also a consultant psychiatrist with interests in clinical governance, youth mental health, the neuropsychiatry of epilepsy, ECT, somatoform disorders and abnormal illness behaviours. </a:t>
            </a:r>
          </a:p>
          <a:p>
            <a:pPr marL="0" indent="0">
              <a:buNone/>
            </a:pPr>
            <a:endParaRPr lang="en-AU" sz="1000" dirty="0">
              <a:solidFill>
                <a:schemeClr val="bg1"/>
              </a:solidFill>
              <a:latin typeface="Arial"/>
              <a:cs typeface="Arial"/>
            </a:endParaRPr>
          </a:p>
          <a:p>
            <a:pPr marL="0" indent="0">
              <a:buNone/>
            </a:pPr>
            <a:r>
              <a:rPr lang="en-AU" sz="1800" dirty="0">
                <a:solidFill>
                  <a:schemeClr val="bg1"/>
                </a:solidFill>
                <a:latin typeface="Arial"/>
                <a:cs typeface="Arial"/>
              </a:rPr>
              <a:t>  </a:t>
            </a:r>
          </a:p>
          <a:p>
            <a:pPr marL="0" indent="0">
              <a:buNone/>
            </a:pPr>
            <a:endParaRPr lang="en-AU" sz="10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24001" y="2533997"/>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981201" y="274638"/>
            <a:ext cx="6196747"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Sophie Adams,</a:t>
            </a:r>
            <a:r>
              <a:rPr lang="en-AU" sz="2000" dirty="0">
                <a:latin typeface="Arial"/>
                <a:cs typeface="Arial"/>
              </a:rPr>
              <a:t> </a:t>
            </a:r>
            <a:r>
              <a:rPr lang="en-AU" sz="1800" dirty="0">
                <a:latin typeface="Arial"/>
                <a:cs typeface="Arial"/>
              </a:rPr>
              <a:t>Clinical Director, headspace Sunshine, headspace Craigieburn, headspace Glenroy, headspace Werribee, operated by </a:t>
            </a:r>
            <a:r>
              <a:rPr lang="en-AU" sz="1800" dirty="0" err="1">
                <a:latin typeface="Arial"/>
                <a:cs typeface="Arial"/>
              </a:rPr>
              <a:t>Orygen</a:t>
            </a:r>
            <a:r>
              <a:rPr lang="en-AU" sz="1800" dirty="0">
                <a:latin typeface="Arial"/>
                <a:cs typeface="Arial"/>
              </a:rPr>
              <a:t>, The National Centre for Excellence in Youth Mental Healt</a:t>
            </a:r>
            <a:r>
              <a:rPr lang="en-AU" sz="1800" dirty="0"/>
              <a:t>h</a:t>
            </a:r>
          </a:p>
          <a:p>
            <a:pPr algn="l"/>
            <a:endParaRPr lang="en-US" sz="2000" dirty="0">
              <a:latin typeface="Arial"/>
              <a:cs typeface="Arial"/>
            </a:endParaRPr>
          </a:p>
        </p:txBody>
      </p:sp>
      <p:grpSp>
        <p:nvGrpSpPr>
          <p:cNvPr id="4" name="Group 3">
            <a:extLst>
              <a:ext uri="{FF2B5EF4-FFF2-40B4-BE49-F238E27FC236}">
                <a16:creationId xmlns:a16="http://schemas.microsoft.com/office/drawing/2014/main" xmlns="" id="{F632BA36-1E20-44B9-888E-2C2F1ABE6923}"/>
              </a:ext>
            </a:extLst>
          </p:cNvPr>
          <p:cNvGrpSpPr/>
          <p:nvPr/>
        </p:nvGrpSpPr>
        <p:grpSpPr>
          <a:xfrm>
            <a:off x="7831731" y="1641617"/>
            <a:ext cx="2840621" cy="4695217"/>
            <a:chOff x="6307730" y="1641616"/>
            <a:chExt cx="2840621" cy="4695217"/>
          </a:xfrm>
        </p:grpSpPr>
        <p:pic>
          <p:nvPicPr>
            <p:cNvPr id="6" name="Picture 5" descr="sophie adams photo.jpg"/>
            <p:cNvPicPr>
              <a:picLocks noChangeAspect="1"/>
            </p:cNvPicPr>
            <p:nvPr/>
          </p:nvPicPr>
          <p:blipFill rotWithShape="1">
            <a:blip r:embed="rId2">
              <a:extLst>
                <a:ext uri="{28A0092B-C50C-407E-A947-70E740481C1C}">
                  <a14:useLocalDpi xmlns:a14="http://schemas.microsoft.com/office/drawing/2010/main" val="0"/>
                </a:ext>
              </a:extLst>
            </a:blip>
            <a:srcRect l="20148"/>
            <a:stretch/>
          </p:blipFill>
          <p:spPr>
            <a:xfrm>
              <a:off x="6307730" y="1641616"/>
              <a:ext cx="2840621" cy="3806622"/>
            </a:xfrm>
            <a:prstGeom prst="rect">
              <a:avLst/>
            </a:prstGeom>
          </p:spPr>
        </p:pic>
        <p:sp>
          <p:nvSpPr>
            <p:cNvPr id="5" name="Rectangle 4"/>
            <p:cNvSpPr/>
            <p:nvPr/>
          </p:nvSpPr>
          <p:spPr>
            <a:xfrm>
              <a:off x="6307730" y="5448239"/>
              <a:ext cx="2836270" cy="888594"/>
            </a:xfrm>
            <a:prstGeom prst="rect">
              <a:avLst/>
            </a:prstGeom>
            <a:solidFill>
              <a:srgbClr val="D57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a:off x="1524000" y="1504727"/>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rot="10800000">
            <a:off x="6728980" y="4259888"/>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Tree>
    <p:extLst>
      <p:ext uri="{BB962C8B-B14F-4D97-AF65-F5344CB8AC3E}">
        <p14:creationId xmlns:p14="http://schemas.microsoft.com/office/powerpoint/2010/main" val="2032136117"/>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1+#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8" fill="hold" nodeType="afterEffect">
                                  <p:stCondLst>
                                    <p:cond delay="5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1000"/>
                                        <p:tgtEl>
                                          <p:spTgt spid="3">
                                            <p:txEl>
                                              <p:pRg st="0" end="0"/>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childTnLst>
                          </p:cTn>
                        </p:par>
                        <p:par>
                          <p:cTn id="31" fill="hold">
                            <p:stCondLst>
                              <p:cond delay="3500"/>
                            </p:stCondLst>
                            <p:childTnLst>
                              <p:par>
                                <p:cTn id="32" presetID="22" presetClass="exit" presetSubtype="4" fill="hold" grpId="1" nodeType="afterEffect">
                                  <p:stCondLst>
                                    <p:cond delay="6500"/>
                                  </p:stCondLst>
                                  <p:childTnLst>
                                    <p:animEffect transition="out" filter="wipe(down)">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22" presetClass="exit" presetSubtype="8" fill="hold" grpId="0" nodeType="withEffect">
                                  <p:stCondLst>
                                    <p:cond delay="6700"/>
                                  </p:stCondLst>
                                  <p:childTnLst>
                                    <p:animEffect transition="out" filter="wipe(left)">
                                      <p:cBhvr>
                                        <p:cTn id="36" dur="1000"/>
                                        <p:tgtEl>
                                          <p:spTgt spid="3">
                                            <p:txEl>
                                              <p:pRg st="0" end="0"/>
                                            </p:txEl>
                                          </p:spTgt>
                                        </p:tgtEl>
                                      </p:cBhvr>
                                    </p:animEffect>
                                    <p:set>
                                      <p:cBhvr>
                                        <p:cTn id="37" dur="1" fill="hold">
                                          <p:stCondLst>
                                            <p:cond delay="999"/>
                                          </p:stCondLst>
                                        </p:cTn>
                                        <p:tgtEl>
                                          <p:spTgt spid="3">
                                            <p:txEl>
                                              <p:pRg st="0" end="0"/>
                                            </p:txEl>
                                          </p:spTgt>
                                        </p:tgtEl>
                                        <p:attrNameLst>
                                          <p:attrName>style.visibility</p:attrName>
                                        </p:attrNameLst>
                                      </p:cBhvr>
                                      <p:to>
                                        <p:strVal val="hidden"/>
                                      </p:to>
                                    </p:set>
                                  </p:childTnLst>
                                </p:cTn>
                              </p:par>
                              <p:par>
                                <p:cTn id="38" presetID="22" presetClass="exit" presetSubtype="4" fill="hold" grpId="1" nodeType="withEffect">
                                  <p:stCondLst>
                                    <p:cond delay="7000"/>
                                  </p:stCondLst>
                                  <p:childTnLst>
                                    <p:animEffect transition="out" filter="wipe(down)">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par>
                                <p:cTn id="41" presetID="22" presetClass="exit" presetSubtype="8" fill="hold" grpId="1" nodeType="withEffect">
                                  <p:stCondLst>
                                    <p:cond delay="6500"/>
                                  </p:stCondLst>
                                  <p:childTnLst>
                                    <p:animEffect transition="out" filter="wipe(left)">
                                      <p:cBhvr>
                                        <p:cTn id="42" dur="1000"/>
                                        <p:tgtEl>
                                          <p:spTgt spid="11"/>
                                        </p:tgtEl>
                                      </p:cBhvr>
                                    </p:animEffect>
                                    <p:set>
                                      <p:cBhvr>
                                        <p:cTn id="43"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uiExpand="1" build="p"/>
      <p:bldP spid="2" grpId="0"/>
      <p:bldP spid="2" grpId="1"/>
      <p:bldP spid="8" grpId="0"/>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524001" y="1656137"/>
            <a:ext cx="6307729" cy="4695215"/>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1" y="2533997"/>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981201" y="274638"/>
            <a:ext cx="6196747"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Sophie Adams,</a:t>
            </a:r>
            <a:r>
              <a:rPr lang="en-AU" sz="2000" dirty="0">
                <a:latin typeface="Arial"/>
                <a:cs typeface="Arial"/>
              </a:rPr>
              <a:t> </a:t>
            </a:r>
            <a:r>
              <a:rPr lang="en-AU" sz="1800" dirty="0">
                <a:latin typeface="Arial"/>
                <a:cs typeface="Arial"/>
              </a:rPr>
              <a:t>Clinical Director, headspace Sunshine, headspace Craigieburn, headspace Glenroy, headspace Werribee, operated by </a:t>
            </a:r>
            <a:r>
              <a:rPr lang="en-AU" sz="1800" dirty="0" err="1">
                <a:latin typeface="Arial"/>
                <a:cs typeface="Arial"/>
              </a:rPr>
              <a:t>Orygen</a:t>
            </a:r>
            <a:r>
              <a:rPr lang="en-AU" sz="1800" dirty="0">
                <a:latin typeface="Arial"/>
                <a:cs typeface="Arial"/>
              </a:rPr>
              <a:t>, The National Centre for Excellence in Youth Mental Healt</a:t>
            </a:r>
            <a:r>
              <a:rPr lang="en-AU" sz="1800" dirty="0"/>
              <a:t>h</a:t>
            </a:r>
          </a:p>
          <a:p>
            <a:pPr algn="l"/>
            <a:endParaRPr lang="en-US" sz="2000" dirty="0">
              <a:latin typeface="Arial"/>
              <a:cs typeface="Arial"/>
            </a:endParaRPr>
          </a:p>
        </p:txBody>
      </p:sp>
      <p:sp>
        <p:nvSpPr>
          <p:cNvPr id="9" name="Title 1"/>
          <p:cNvSpPr txBox="1">
            <a:spLocks/>
          </p:cNvSpPr>
          <p:nvPr/>
        </p:nvSpPr>
        <p:spPr>
          <a:xfrm rot="10800000">
            <a:off x="6690500" y="4375352"/>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grpSp>
        <p:nvGrpSpPr>
          <p:cNvPr id="4" name="Group 3">
            <a:extLst>
              <a:ext uri="{FF2B5EF4-FFF2-40B4-BE49-F238E27FC236}">
                <a16:creationId xmlns:a16="http://schemas.microsoft.com/office/drawing/2014/main" xmlns="" id="{F632BA36-1E20-44B9-888E-2C2F1ABE6923}"/>
              </a:ext>
            </a:extLst>
          </p:cNvPr>
          <p:cNvGrpSpPr/>
          <p:nvPr/>
        </p:nvGrpSpPr>
        <p:grpSpPr>
          <a:xfrm>
            <a:off x="7831731" y="1641617"/>
            <a:ext cx="2840621" cy="4695217"/>
            <a:chOff x="6307730" y="1641616"/>
            <a:chExt cx="2840621" cy="4695217"/>
          </a:xfrm>
        </p:grpSpPr>
        <p:pic>
          <p:nvPicPr>
            <p:cNvPr id="6" name="Picture 5" descr="sophie adams photo.jpg"/>
            <p:cNvPicPr>
              <a:picLocks noChangeAspect="1"/>
            </p:cNvPicPr>
            <p:nvPr/>
          </p:nvPicPr>
          <p:blipFill rotWithShape="1">
            <a:blip r:embed="rId2">
              <a:extLst>
                <a:ext uri="{28A0092B-C50C-407E-A947-70E740481C1C}">
                  <a14:useLocalDpi xmlns:a14="http://schemas.microsoft.com/office/drawing/2010/main" val="0"/>
                </a:ext>
              </a:extLst>
            </a:blip>
            <a:srcRect l="20148"/>
            <a:stretch/>
          </p:blipFill>
          <p:spPr>
            <a:xfrm>
              <a:off x="6307730" y="1641616"/>
              <a:ext cx="2840621" cy="3806622"/>
            </a:xfrm>
            <a:prstGeom prst="rect">
              <a:avLst/>
            </a:prstGeom>
          </p:spPr>
        </p:pic>
        <p:sp>
          <p:nvSpPr>
            <p:cNvPr id="5" name="Rectangle 4"/>
            <p:cNvSpPr/>
            <p:nvPr/>
          </p:nvSpPr>
          <p:spPr>
            <a:xfrm>
              <a:off x="6307730" y="5448239"/>
              <a:ext cx="2836270" cy="888594"/>
            </a:xfrm>
            <a:prstGeom prst="rect">
              <a:avLst/>
            </a:prstGeom>
            <a:solidFill>
              <a:srgbClr val="D57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a:off x="1524000" y="1504727"/>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xmlns="" id="{E8DBBB96-CBC3-4AE5-86A3-6DD7A7A97196}"/>
              </a:ext>
            </a:extLst>
          </p:cNvPr>
          <p:cNvSpPr txBox="1">
            <a:spLocks/>
          </p:cNvSpPr>
          <p:nvPr/>
        </p:nvSpPr>
        <p:spPr>
          <a:xfrm>
            <a:off x="2103805" y="2229008"/>
            <a:ext cx="5218241" cy="41078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AU" sz="1000" dirty="0">
              <a:solidFill>
                <a:schemeClr val="bg1"/>
              </a:solidFill>
              <a:latin typeface="Arial"/>
              <a:cs typeface="Arial"/>
            </a:endParaRPr>
          </a:p>
          <a:p>
            <a:pPr marL="0" indent="0">
              <a:buNone/>
            </a:pPr>
            <a:r>
              <a:rPr lang="en-AU" sz="2000" dirty="0">
                <a:solidFill>
                  <a:schemeClr val="bg1"/>
                </a:solidFill>
                <a:latin typeface="Arial"/>
                <a:cs typeface="Arial"/>
              </a:rPr>
              <a:t>I have also dedicated over a decade of my life to the study of the neuropsychiatry of focal epilepsy. </a:t>
            </a:r>
          </a:p>
          <a:p>
            <a:pPr marL="0" indent="0">
              <a:buNone/>
            </a:pPr>
            <a:endParaRPr lang="en-AU" sz="1000" dirty="0">
              <a:solidFill>
                <a:schemeClr val="bg1"/>
              </a:solidFill>
              <a:latin typeface="Arial"/>
              <a:cs typeface="Arial"/>
            </a:endParaRPr>
          </a:p>
          <a:p>
            <a:pPr marL="0" indent="0">
              <a:buNone/>
            </a:pPr>
            <a:r>
              <a:rPr lang="en-AU" sz="2000" dirty="0">
                <a:solidFill>
                  <a:schemeClr val="bg1"/>
                </a:solidFill>
                <a:latin typeface="Arial"/>
                <a:cs typeface="Arial"/>
              </a:rPr>
              <a:t>I have learnt a lot about why many prominent psychiatrists have only done one epilepsy paper, how we may have been wrong about the temporal lobe, and a little about the relationship between epilepsy </a:t>
            </a:r>
            <a:br>
              <a:rPr lang="en-AU" sz="2000" dirty="0">
                <a:solidFill>
                  <a:schemeClr val="bg1"/>
                </a:solidFill>
                <a:latin typeface="Arial"/>
                <a:cs typeface="Arial"/>
              </a:rPr>
            </a:br>
            <a:r>
              <a:rPr lang="en-AU" sz="2000" dirty="0">
                <a:solidFill>
                  <a:schemeClr val="bg1"/>
                </a:solidFill>
                <a:latin typeface="Arial"/>
                <a:cs typeface="Arial"/>
              </a:rPr>
              <a:t>and mental illness.</a:t>
            </a:r>
          </a:p>
          <a:p>
            <a:pPr marL="0" indent="0">
              <a:buNone/>
            </a:pPr>
            <a:r>
              <a:rPr lang="en-AU" sz="1800" dirty="0">
                <a:solidFill>
                  <a:schemeClr val="bg1"/>
                </a:solidFill>
                <a:latin typeface="Arial"/>
                <a:cs typeface="Arial"/>
              </a:rPr>
              <a:t>  </a:t>
            </a:r>
          </a:p>
          <a:p>
            <a:pPr marL="0" indent="0">
              <a:buNone/>
            </a:pPr>
            <a:endParaRPr lang="en-AU" sz="1000" dirty="0">
              <a:solidFill>
                <a:schemeClr val="bg1"/>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Tree>
    <p:extLst>
      <p:ext uri="{BB962C8B-B14F-4D97-AF65-F5344CB8AC3E}">
        <p14:creationId xmlns:p14="http://schemas.microsoft.com/office/powerpoint/2010/main" val="2647186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xmlns:p14="http://schemas.microsoft.com/office/powerpoint/2010/main" spd="slow"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left)">
                                      <p:cBhvr>
                                        <p:cTn id="13" dur="1000"/>
                                        <p:tgtEl>
                                          <p:spTgt spid="10">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wipe(left)">
                                      <p:cBhvr>
                                        <p:cTn id="16" dur="1000"/>
                                        <p:tgtEl>
                                          <p:spTgt spid="10">
                                            <p:txEl>
                                              <p:pRg st="3" end="3"/>
                                            </p:txEl>
                                          </p:spTgt>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3674320352"/>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134981882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156522527"/>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3"/>
            <a:ext cx="12191999" cy="4192350"/>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945930"/>
            <a:ext cx="5218241" cy="3943886"/>
          </a:xfrm>
        </p:spPr>
        <p:txBody>
          <a:bodyPr>
            <a:normAutofit/>
          </a:bodyPr>
          <a:lstStyle/>
          <a:p>
            <a:pPr marL="0" indent="0">
              <a:buNone/>
            </a:pPr>
            <a:r>
              <a:rPr lang="en-US" sz="2000" dirty="0">
                <a:solidFill>
                  <a:schemeClr val="bg1"/>
                </a:solidFill>
                <a:latin typeface="Arial" panose="020B0604020202020204" pitchFamily="34" charset="0"/>
                <a:cs typeface="Arial" panose="020B0604020202020204" pitchFamily="34" charset="0"/>
              </a:rPr>
              <a:t>With the help of the ESA-UCB Clinical Scholarship, I completed my PhD in 2011.</a:t>
            </a:r>
          </a:p>
          <a:p>
            <a:pPr marL="0" indent="0">
              <a:spcBef>
                <a:spcPts val="0"/>
              </a:spcBef>
              <a:buNone/>
            </a:pPr>
            <a:r>
              <a:rPr lang="en-US" sz="1000" dirty="0">
                <a:solidFill>
                  <a:schemeClr val="bg1"/>
                </a:solidFill>
                <a:latin typeface="Arial" panose="020B0604020202020204" pitchFamily="34" charset="0"/>
                <a:cs typeface="Arial" panose="020B0604020202020204" pitchFamily="34" charset="0"/>
              </a:rPr>
              <a:t> </a:t>
            </a:r>
            <a:endParaRPr lang="en-AU" sz="1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Work through my PhD and post-doctorate showed the central role of both recurrent copy number variants and GLUT1-deficiency to the genetics of idiopathic </a:t>
            </a:r>
            <a:r>
              <a:rPr lang="en-US" sz="2000" dirty="0" err="1">
                <a:solidFill>
                  <a:schemeClr val="bg1"/>
                </a:solidFill>
                <a:latin typeface="Arial" panose="020B0604020202020204" pitchFamily="34" charset="0"/>
                <a:cs typeface="Arial" panose="020B0604020202020204" pitchFamily="34" charset="0"/>
              </a:rPr>
              <a:t>generalised</a:t>
            </a:r>
            <a:r>
              <a:rPr lang="en-US" sz="2000" dirty="0">
                <a:solidFill>
                  <a:schemeClr val="bg1"/>
                </a:solidFill>
                <a:latin typeface="Arial" panose="020B0604020202020204" pitchFamily="34" charset="0"/>
                <a:cs typeface="Arial" panose="020B0604020202020204" pitchFamily="34" charset="0"/>
              </a:rPr>
              <a:t> epilepsy. </a:t>
            </a:r>
          </a:p>
          <a:p>
            <a:pPr marL="0" indent="0">
              <a:buNone/>
            </a:pPr>
            <a:endParaRPr lang="en-US" sz="1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8" name="Title 1"/>
          <p:cNvSpPr txBox="1">
            <a:spLocks/>
          </p:cNvSpPr>
          <p:nvPr/>
        </p:nvSpPr>
        <p:spPr>
          <a:xfrm>
            <a:off x="1603828" y="158526"/>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Saul Mullen,</a:t>
            </a:r>
            <a:r>
              <a:rPr lang="en-AU" sz="2000" dirty="0">
                <a:latin typeface="Arial"/>
                <a:cs typeface="Arial"/>
              </a:rPr>
              <a:t> </a:t>
            </a:r>
            <a:r>
              <a:rPr lang="en-US" sz="1800" dirty="0">
                <a:latin typeface="Arial" panose="020B0604020202020204" pitchFamily="34" charset="0"/>
                <a:cs typeface="Arial" panose="020B0604020202020204" pitchFamily="34" charset="0"/>
              </a:rPr>
              <a:t>Clinical Research Leader, Florey Institute of Neuroscience and Mental Health; Consultant Neurologist at Austin Health and Eastern Health</a:t>
            </a:r>
            <a:r>
              <a:rPr lang="en-AU"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9" name="Title 1"/>
          <p:cNvSpPr txBox="1">
            <a:spLocks/>
          </p:cNvSpPr>
          <p:nvPr/>
        </p:nvSpPr>
        <p:spPr>
          <a:xfrm rot="10800000">
            <a:off x="6669290" y="4407568"/>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pic>
        <p:nvPicPr>
          <p:cNvPr id="10" name="Picture 9">
            <a:extLst>
              <a:ext uri="{FF2B5EF4-FFF2-40B4-BE49-F238E27FC236}">
                <a16:creationId xmlns:a16="http://schemas.microsoft.com/office/drawing/2014/main" xmlns="" id="{2F076369-D7A8-4015-AE03-155160CADF30}"/>
              </a:ext>
            </a:extLst>
          </p:cNvPr>
          <p:cNvPicPr>
            <a:picLocks noChangeAspect="1"/>
          </p:cNvPicPr>
          <p:nvPr/>
        </p:nvPicPr>
        <p:blipFill rotWithShape="1">
          <a:blip r:embed="rId3"/>
          <a:srcRect l="11101" r="47200"/>
          <a:stretch/>
        </p:blipFill>
        <p:spPr>
          <a:xfrm>
            <a:off x="8387056" y="2280360"/>
            <a:ext cx="2826746" cy="3871944"/>
          </a:xfrm>
          <a:prstGeom prst="rect">
            <a:avLst/>
          </a:prstGeom>
        </p:spPr>
      </p:pic>
      <p:sp>
        <p:nvSpPr>
          <p:cNvPr id="11" name="Rectangle 10">
            <a:extLst>
              <a:ext uri="{FF2B5EF4-FFF2-40B4-BE49-F238E27FC236}">
                <a16:creationId xmlns:a16="http://schemas.microsoft.com/office/drawing/2014/main" xmlns="" id="{0BE0BDDE-4169-4CFF-A473-3CCE059F4EB6}"/>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xmlns="" id="{7532A8FA-3243-407E-85C4-A6533A9356F7}"/>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2006</a:t>
            </a:r>
          </a:p>
        </p:txBody>
      </p:sp>
      <p:sp>
        <p:nvSpPr>
          <p:cNvPr id="14" name="Rectangle 13">
            <a:extLst>
              <a:ext uri="{FF2B5EF4-FFF2-40B4-BE49-F238E27FC236}">
                <a16:creationId xmlns:a16="http://schemas.microsoft.com/office/drawing/2014/main" xmlns="" id="{6F984C51-6B37-4B55-8BB7-080AF7CC107A}"/>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C9B3D6DA-846E-4E35-9F5C-03C162022590}"/>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6" name="Rectangle 5">
            <a:extLst>
              <a:ext uri="{FF2B5EF4-FFF2-40B4-BE49-F238E27FC236}">
                <a16:creationId xmlns:a16="http://schemas.microsoft.com/office/drawing/2014/main" xmlns="" id="{B506A5C5-0166-484B-BE9D-699C37D1F70F}"/>
              </a:ext>
            </a:extLst>
          </p:cNvPr>
          <p:cNvSpPr/>
          <p:nvPr/>
        </p:nvSpPr>
        <p:spPr>
          <a:xfrm>
            <a:off x="1510398" y="2451265"/>
            <a:ext cx="572398" cy="1015663"/>
          </a:xfrm>
          <a:prstGeom prst="rect">
            <a:avLst/>
          </a:prstGeom>
        </p:spPr>
        <p:txBody>
          <a:bodyPr wrap="square">
            <a:spAutoFit/>
          </a:bodyPr>
          <a:lstStyle/>
          <a:p>
            <a:r>
              <a:rPr lang="en-AU" sz="6000" b="1" dirty="0">
                <a:solidFill>
                  <a:schemeClr val="bg1"/>
                </a:solidFill>
                <a:latin typeface="Gill Sans"/>
                <a:cs typeface="Gill Sans"/>
              </a:rPr>
              <a:t>“</a:t>
            </a:r>
            <a:endParaRPr lang="en-AU" sz="6000" dirty="0"/>
          </a:p>
        </p:txBody>
      </p:sp>
      <p:sp>
        <p:nvSpPr>
          <p:cNvPr id="13" name="Rectangle 12">
            <a:extLst>
              <a:ext uri="{FF2B5EF4-FFF2-40B4-BE49-F238E27FC236}">
                <a16:creationId xmlns:a16="http://schemas.microsoft.com/office/drawing/2014/main" xmlns="" id="{0B329BE1-083D-4E53-AF59-6B136AB31F46}"/>
              </a:ext>
            </a:extLst>
          </p:cNvPr>
          <p:cNvSpPr/>
          <p:nvPr/>
        </p:nvSpPr>
        <p:spPr>
          <a:xfrm>
            <a:off x="8389658" y="6134144"/>
            <a:ext cx="3812093" cy="115606"/>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73537141"/>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0-#ppt_w/2"/>
                                          </p:val>
                                        </p:tav>
                                        <p:tav tm="100000">
                                          <p:val>
                                            <p:strVal val="#ppt_x"/>
                                          </p:val>
                                        </p:tav>
                                      </p:tavLst>
                                    </p:anim>
                                    <p:anim calcmode="lin" valueType="num">
                                      <p:cBhvr additive="base">
                                        <p:cTn id="24" dur="2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000" fill="hold"/>
                                        <p:tgtEl>
                                          <p:spTgt spid="10"/>
                                        </p:tgtEl>
                                        <p:attrNameLst>
                                          <p:attrName>ppt_x</p:attrName>
                                        </p:attrNameLst>
                                      </p:cBhvr>
                                      <p:tavLst>
                                        <p:tav tm="0">
                                          <p:val>
                                            <p:strVal val="1+#ppt_w/2"/>
                                          </p:val>
                                        </p:tav>
                                        <p:tav tm="100000">
                                          <p:val>
                                            <p:strVal val="#ppt_x"/>
                                          </p:val>
                                        </p:tav>
                                      </p:tavLst>
                                    </p:anim>
                                    <p:anim calcmode="lin" valueType="num">
                                      <p:cBhvr additive="base">
                                        <p:cTn id="28" dur="2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0" fill="hold"/>
                                        <p:tgtEl>
                                          <p:spTgt spid="13"/>
                                        </p:tgtEl>
                                        <p:attrNameLst>
                                          <p:attrName>ppt_x</p:attrName>
                                        </p:attrNameLst>
                                      </p:cBhvr>
                                      <p:tavLst>
                                        <p:tav tm="0">
                                          <p:val>
                                            <p:strVal val="1+#ppt_w/2"/>
                                          </p:val>
                                        </p:tav>
                                        <p:tav tm="100000">
                                          <p:val>
                                            <p:strVal val="#ppt_x"/>
                                          </p:val>
                                        </p:tav>
                                      </p:tavLst>
                                    </p:anim>
                                    <p:anim calcmode="lin" valueType="num">
                                      <p:cBhvr additive="base">
                                        <p:cTn id="32" dur="20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left)">
                                      <p:cBhvr>
                                        <p:cTn id="43" dur="2000"/>
                                        <p:tgtEl>
                                          <p:spTgt spid="3">
                                            <p:txEl>
                                              <p:pRg st="0" end="0"/>
                                            </p:txEl>
                                          </p:spTgt>
                                        </p:tgtEl>
                                      </p:cBhvr>
                                    </p:animEffect>
                                  </p:childTnLst>
                                </p:cTn>
                              </p:par>
                            </p:childTnLst>
                          </p:cTn>
                        </p:par>
                        <p:par>
                          <p:cTn id="44" fill="hold">
                            <p:stCondLst>
                              <p:cond delay="5500"/>
                            </p:stCondLst>
                            <p:childTnLst>
                              <p:par>
                                <p:cTn id="45" presetID="22" presetClass="entr" presetSubtype="8" fill="hold" nodeType="afterEffect">
                                  <p:stCondLst>
                                    <p:cond delay="300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2000"/>
                                        <p:tgtEl>
                                          <p:spTgt spid="3">
                                            <p:txEl>
                                              <p:pRg st="2" end="2"/>
                                            </p:txEl>
                                          </p:spTgt>
                                        </p:tgtEl>
                                      </p:cBhvr>
                                    </p:animEffect>
                                  </p:childTnLst>
                                </p:cTn>
                              </p:par>
                            </p:childTnLst>
                          </p:cTn>
                        </p:par>
                        <p:par>
                          <p:cTn id="48" fill="hold">
                            <p:stCondLst>
                              <p:cond delay="10500"/>
                            </p:stCondLst>
                            <p:childTnLst>
                              <p:par>
                                <p:cTn id="49" presetID="10" presetClass="exit" presetSubtype="0" fill="hold" grpId="1" nodeType="afterEffect">
                                  <p:stCondLst>
                                    <p:cond delay="80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0" nodeType="withEffect">
                                  <p:stCondLst>
                                    <p:cond delay="8000"/>
                                  </p:stCondLst>
                                  <p:childTnLst>
                                    <p:animEffect transition="out" filter="fade">
                                      <p:cBhvr>
                                        <p:cTn id="53" dur="500"/>
                                        <p:tgtEl>
                                          <p:spTgt spid="3">
                                            <p:txEl>
                                              <p:pRg st="0" end="0"/>
                                            </p:txEl>
                                          </p:spTgt>
                                        </p:tgtEl>
                                      </p:cBhvr>
                                    </p:animEffect>
                                    <p:set>
                                      <p:cBhvr>
                                        <p:cTn id="54" dur="1" fill="hold">
                                          <p:stCondLst>
                                            <p:cond delay="499"/>
                                          </p:stCondLst>
                                        </p:cTn>
                                        <p:tgtEl>
                                          <p:spTgt spid="3">
                                            <p:txEl>
                                              <p:pRg st="0" end="0"/>
                                            </p:txEl>
                                          </p:spTgt>
                                        </p:tgtEl>
                                        <p:attrNameLst>
                                          <p:attrName>style.visibility</p:attrName>
                                        </p:attrNameLst>
                                      </p:cBhvr>
                                      <p:to>
                                        <p:strVal val="hidden"/>
                                      </p:to>
                                    </p:set>
                                  </p:childTnLst>
                                </p:cTn>
                              </p:par>
                              <p:par>
                                <p:cTn id="55" presetID="10" presetClass="exit" presetSubtype="0" fill="hold" grpId="0" nodeType="withEffect">
                                  <p:stCondLst>
                                    <p:cond delay="8000"/>
                                  </p:stCondLst>
                                  <p:childTnLst>
                                    <p:animEffect transition="out" filter="fade">
                                      <p:cBhvr>
                                        <p:cTn id="56" dur="500"/>
                                        <p:tgtEl>
                                          <p:spTgt spid="3">
                                            <p:txEl>
                                              <p:pRg st="1" end="1"/>
                                            </p:txEl>
                                          </p:spTgt>
                                        </p:tgtEl>
                                      </p:cBhvr>
                                    </p:animEffect>
                                    <p:set>
                                      <p:cBhvr>
                                        <p:cTn id="57" dur="1" fill="hold">
                                          <p:stCondLst>
                                            <p:cond delay="499"/>
                                          </p:stCondLst>
                                        </p:cTn>
                                        <p:tgtEl>
                                          <p:spTgt spid="3">
                                            <p:txEl>
                                              <p:pRg st="1" end="1"/>
                                            </p:txEl>
                                          </p:spTgt>
                                        </p:tgtEl>
                                        <p:attrNameLst>
                                          <p:attrName>style.visibility</p:attrName>
                                        </p:attrNameLst>
                                      </p:cBhvr>
                                      <p:to>
                                        <p:strVal val="hidden"/>
                                      </p:to>
                                    </p:set>
                                  </p:childTnLst>
                                </p:cTn>
                              </p:par>
                              <p:par>
                                <p:cTn id="58" presetID="10" presetClass="exit" presetSubtype="0" fill="hold" grpId="0" nodeType="withEffect">
                                  <p:stCondLst>
                                    <p:cond delay="8000"/>
                                  </p:stCondLst>
                                  <p:childTnLst>
                                    <p:animEffect transition="out" filter="fade">
                                      <p:cBhvr>
                                        <p:cTn id="59" dur="500"/>
                                        <p:tgtEl>
                                          <p:spTgt spid="3">
                                            <p:txEl>
                                              <p:pRg st="2" end="2"/>
                                            </p:txEl>
                                          </p:spTgt>
                                        </p:tgtEl>
                                      </p:cBhvr>
                                    </p:animEffect>
                                    <p:set>
                                      <p:cBhvr>
                                        <p:cTn id="60" dur="1" fill="hold">
                                          <p:stCondLst>
                                            <p:cond delay="499"/>
                                          </p:stCondLst>
                                        </p:cTn>
                                        <p:tgtEl>
                                          <p:spTgt spid="3">
                                            <p:txEl>
                                              <p:pRg st="2" end="2"/>
                                            </p:txEl>
                                          </p:spTgt>
                                        </p:tgtEl>
                                        <p:attrNameLst>
                                          <p:attrName>style.visibility</p:attrName>
                                        </p:attrNameLst>
                                      </p:cBhvr>
                                      <p:to>
                                        <p:strVal val="hidden"/>
                                      </p:to>
                                    </p:set>
                                  </p:childTnLst>
                                </p:cTn>
                              </p:par>
                              <p:par>
                                <p:cTn id="61" presetID="10" presetClass="exit" presetSubtype="0" fill="hold" grpId="1" nodeType="withEffect">
                                  <p:stCondLst>
                                    <p:cond delay="80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8" grpId="0"/>
      <p:bldP spid="9" grpId="0"/>
      <p:bldP spid="9" grpId="1"/>
      <p:bldP spid="11" grpId="0" animBg="1"/>
      <p:bldP spid="12" grpId="0"/>
      <p:bldP spid="14" grpId="0" animBg="1"/>
      <p:bldP spid="6" grpId="0"/>
      <p:bldP spid="6" grpId="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1"/>
            <a:ext cx="12191999" cy="4192350"/>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308789"/>
            <a:ext cx="5218241" cy="2761177"/>
          </a:xfrm>
        </p:spPr>
        <p:txBody>
          <a:bodyPr>
            <a:normAutofit/>
          </a:bodyPr>
          <a:lstStyle/>
          <a:p>
            <a:pPr marL="0" indent="0">
              <a:buNone/>
            </a:pPr>
            <a:endParaRPr lang="en-US" sz="1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My current work involves developing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clinical trials for precision medicines in genetic epilepsies.</a:t>
            </a: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9" name="Title 1"/>
          <p:cNvSpPr txBox="1">
            <a:spLocks/>
          </p:cNvSpPr>
          <p:nvPr/>
        </p:nvSpPr>
        <p:spPr>
          <a:xfrm rot="10800000">
            <a:off x="6219351" y="3464142"/>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pic>
        <p:nvPicPr>
          <p:cNvPr id="10" name="Picture 9">
            <a:extLst>
              <a:ext uri="{FF2B5EF4-FFF2-40B4-BE49-F238E27FC236}">
                <a16:creationId xmlns:a16="http://schemas.microsoft.com/office/drawing/2014/main" xmlns="" id="{2F076369-D7A8-4015-AE03-155160CADF30}"/>
              </a:ext>
            </a:extLst>
          </p:cNvPr>
          <p:cNvPicPr>
            <a:picLocks noChangeAspect="1"/>
          </p:cNvPicPr>
          <p:nvPr/>
        </p:nvPicPr>
        <p:blipFill rotWithShape="1">
          <a:blip r:embed="rId2"/>
          <a:srcRect l="11101" r="47285"/>
          <a:stretch/>
        </p:blipFill>
        <p:spPr>
          <a:xfrm>
            <a:off x="8392794" y="2280360"/>
            <a:ext cx="2821007" cy="3871944"/>
          </a:xfrm>
          <a:prstGeom prst="rect">
            <a:avLst/>
          </a:prstGeom>
        </p:spPr>
      </p:pic>
      <p:sp>
        <p:nvSpPr>
          <p:cNvPr id="11" name="Rectangle 10">
            <a:extLst>
              <a:ext uri="{FF2B5EF4-FFF2-40B4-BE49-F238E27FC236}">
                <a16:creationId xmlns:a16="http://schemas.microsoft.com/office/drawing/2014/main" xmlns="" id="{0BE0BDDE-4169-4CFF-A473-3CCE059F4EB6}"/>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xmlns="" id="{7532A8FA-3243-407E-85C4-A6533A9356F7}"/>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2006</a:t>
            </a:r>
          </a:p>
        </p:txBody>
      </p:sp>
      <p:sp>
        <p:nvSpPr>
          <p:cNvPr id="14" name="Rectangle 13">
            <a:extLst>
              <a:ext uri="{FF2B5EF4-FFF2-40B4-BE49-F238E27FC236}">
                <a16:creationId xmlns:a16="http://schemas.microsoft.com/office/drawing/2014/main" xmlns="" id="{6F984C51-6B37-4B55-8BB7-080AF7CC107A}"/>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C9B3D6DA-846E-4E35-9F5C-03C162022590}"/>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7" name="Rectangle 16">
            <a:extLst>
              <a:ext uri="{FF2B5EF4-FFF2-40B4-BE49-F238E27FC236}">
                <a16:creationId xmlns:a16="http://schemas.microsoft.com/office/drawing/2014/main" xmlns="" id="{0E1648FE-4BE4-4698-9F89-9F5ED07A937E}"/>
              </a:ext>
            </a:extLst>
          </p:cNvPr>
          <p:cNvSpPr/>
          <p:nvPr/>
        </p:nvSpPr>
        <p:spPr>
          <a:xfrm>
            <a:off x="8389658" y="6134144"/>
            <a:ext cx="3812093" cy="115606"/>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549401" y="3213262"/>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3" name="Title 1">
            <a:extLst>
              <a:ext uri="{FF2B5EF4-FFF2-40B4-BE49-F238E27FC236}">
                <a16:creationId xmlns:a16="http://schemas.microsoft.com/office/drawing/2014/main" xmlns="" id="{91187FFB-644A-4B91-9009-385CB4C93E9B}"/>
              </a:ext>
            </a:extLst>
          </p:cNvPr>
          <p:cNvSpPr txBox="1">
            <a:spLocks/>
          </p:cNvSpPr>
          <p:nvPr/>
        </p:nvSpPr>
        <p:spPr>
          <a:xfrm>
            <a:off x="1603828" y="158526"/>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a:cs typeface="Arial"/>
              </a:rPr>
              <a:t>Dr Saul Mullen,</a:t>
            </a:r>
            <a:r>
              <a:rPr lang="en-AU" sz="2000" dirty="0">
                <a:latin typeface="Arial"/>
                <a:cs typeface="Arial"/>
              </a:rPr>
              <a:t> </a:t>
            </a:r>
            <a:r>
              <a:rPr lang="en-US" sz="1800" dirty="0">
                <a:latin typeface="Arial" panose="020B0604020202020204" pitchFamily="34" charset="0"/>
                <a:cs typeface="Arial" panose="020B0604020202020204" pitchFamily="34" charset="0"/>
              </a:rPr>
              <a:t>Clinical Research Leader, Florey Institute of Neuroscience and Mental Health; Consultant Neurologist at Austin Health and Eastern Health</a:t>
            </a:r>
            <a:r>
              <a:rPr lang="en-AU"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470694"/>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500"/>
                            </p:stCondLst>
                            <p:childTnLst>
                              <p:par>
                                <p:cTn id="12" presetID="53" presetClass="entr" presetSubtype="16"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4"/>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3242676"/>
            <a:ext cx="5218241" cy="3291474"/>
          </a:xfrm>
        </p:spPr>
        <p:txBody>
          <a:bodyPr>
            <a:normAutofit/>
          </a:bodyPr>
          <a:lstStyle/>
          <a:p>
            <a:pPr marL="0" indent="0">
              <a:buNone/>
            </a:pPr>
            <a:r>
              <a:rPr lang="en-AU" sz="2000" dirty="0">
                <a:solidFill>
                  <a:schemeClr val="bg1">
                    <a:alpha val="80000"/>
                  </a:schemeClr>
                </a:solidFill>
                <a:effectLst>
                  <a:outerShdw sx="1000" sy="1000" algn="ctr" rotWithShape="0">
                    <a:schemeClr val="bg1"/>
                  </a:outerShdw>
                </a:effectLst>
                <a:latin typeface="Arial"/>
                <a:cs typeface="Arial"/>
              </a:rPr>
              <a:t>In addition, I am one of the principal investigators in a recently commenced multicentre randomised controlled trial examining targeted treatments for </a:t>
            </a:r>
            <a:r>
              <a:rPr lang="en-AU" sz="2000" dirty="0" err="1">
                <a:solidFill>
                  <a:schemeClr val="bg1">
                    <a:alpha val="80000"/>
                  </a:schemeClr>
                </a:solidFill>
                <a:effectLst>
                  <a:outerShdw sx="1000" sy="1000" algn="ctr" rotWithShape="0">
                    <a:schemeClr val="bg1"/>
                  </a:outerShdw>
                </a:effectLst>
                <a:latin typeface="Arial"/>
                <a:cs typeface="Arial"/>
              </a:rPr>
              <a:t>glioma</a:t>
            </a:r>
            <a:r>
              <a:rPr lang="en-AU" sz="2000" dirty="0">
                <a:solidFill>
                  <a:schemeClr val="bg1">
                    <a:alpha val="80000"/>
                  </a:schemeClr>
                </a:solidFill>
                <a:effectLst>
                  <a:outerShdw sx="1000" sy="1000" algn="ctr" rotWithShape="0">
                    <a:schemeClr val="bg1"/>
                  </a:outerShdw>
                </a:effectLst>
                <a:latin typeface="Arial"/>
                <a:cs typeface="Arial"/>
              </a:rPr>
              <a:t>- associated seizures. </a:t>
            </a:r>
          </a:p>
          <a:p>
            <a:pPr marL="0" indent="0">
              <a:buNone/>
            </a:pPr>
            <a:endParaRPr lang="en-AU" sz="1800" dirty="0">
              <a:solidFill>
                <a:schemeClr val="bg1">
                  <a:alpha val="80000"/>
                </a:schemeClr>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62101" y="2993014"/>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528828" y="370402"/>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200" b="1" dirty="0"/>
              <a:t>Dr Andrew Neal,</a:t>
            </a:r>
            <a:r>
              <a:rPr lang="en-AU" sz="2200" dirty="0"/>
              <a:t> </a:t>
            </a:r>
            <a:r>
              <a:rPr lang="en-AU" sz="1800" dirty="0">
                <a:latin typeface="Arial"/>
                <a:cs typeface="Arial"/>
              </a:rPr>
              <a:t>Consultant Neurologist, Royal Melbourne Hospital, St Vincent’s Hospital Melbourne; Miriam Greenfield Fellow, RACP, University of Melbourne </a:t>
            </a:r>
            <a:r>
              <a:rPr lang="en-AU" sz="2000" dirty="0">
                <a:latin typeface="Arial"/>
                <a:cs typeface="Arial"/>
              </a:rPr>
              <a:t/>
            </a:r>
            <a:br>
              <a:rPr lang="en-AU" sz="2000" dirty="0">
                <a:latin typeface="Arial"/>
                <a:cs typeface="Arial"/>
              </a:rPr>
            </a:br>
            <a:endParaRPr lang="en-US" sz="2000" dirty="0">
              <a:latin typeface="Arial"/>
              <a:cs typeface="Arial"/>
            </a:endParaRPr>
          </a:p>
        </p:txBody>
      </p:sp>
      <p:sp>
        <p:nvSpPr>
          <p:cNvPr id="9" name="Title 1"/>
          <p:cNvSpPr txBox="1">
            <a:spLocks/>
          </p:cNvSpPr>
          <p:nvPr/>
        </p:nvSpPr>
        <p:spPr>
          <a:xfrm rot="10800000">
            <a:off x="6367030" y="387979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pic>
        <p:nvPicPr>
          <p:cNvPr id="12" name="Picture 11" descr="Andrew Neal photo.png">
            <a:extLst>
              <a:ext uri="{FF2B5EF4-FFF2-40B4-BE49-F238E27FC236}">
                <a16:creationId xmlns:a16="http://schemas.microsoft.com/office/drawing/2014/main" xmlns="" id="{99109DFE-2670-4F08-B0F5-3D574EB0343B}"/>
              </a:ext>
            </a:extLst>
          </p:cNvPr>
          <p:cNvPicPr>
            <a:picLocks noChangeAspect="1"/>
          </p:cNvPicPr>
          <p:nvPr/>
        </p:nvPicPr>
        <p:blipFill rotWithShape="1">
          <a:blip r:embed="rId2">
            <a:extLst>
              <a:ext uri="{28A0092B-C50C-407E-A947-70E740481C1C}">
                <a14:useLocalDpi xmlns:a14="http://schemas.microsoft.com/office/drawing/2010/main" val="0"/>
              </a:ext>
            </a:extLst>
          </a:blip>
          <a:srcRect l="2767" t="714" r="2470" b="2998"/>
          <a:stretch/>
        </p:blipFill>
        <p:spPr>
          <a:xfrm>
            <a:off x="8404608" y="2284731"/>
            <a:ext cx="2836271" cy="4052102"/>
          </a:xfrm>
          <a:prstGeom prst="rect">
            <a:avLst/>
          </a:prstGeom>
        </p:spPr>
      </p:pic>
      <p:sp>
        <p:nvSpPr>
          <p:cNvPr id="4" name="Rectangle 3">
            <a:extLst>
              <a:ext uri="{FF2B5EF4-FFF2-40B4-BE49-F238E27FC236}">
                <a16:creationId xmlns:a16="http://schemas.microsoft.com/office/drawing/2014/main" xmlns="" id="{4041B2CC-0339-43CD-B406-6F1F4A664FBC}"/>
              </a:ext>
            </a:extLst>
          </p:cNvPr>
          <p:cNvSpPr/>
          <p:nvPr/>
        </p:nvSpPr>
        <p:spPr>
          <a:xfrm>
            <a:off x="0" y="1540497"/>
            <a:ext cx="11232851" cy="41084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xmlns="" id="{5FAEDEFD-0FCB-41B1-B0D9-47236DDB551E}"/>
              </a:ext>
            </a:extLst>
          </p:cNvPr>
          <p:cNvSpPr txBox="1"/>
          <p:nvPr/>
        </p:nvSpPr>
        <p:spPr>
          <a:xfrm>
            <a:off x="9890452" y="1055345"/>
            <a:ext cx="1638305" cy="646331"/>
          </a:xfrm>
          <a:prstGeom prst="rect">
            <a:avLst/>
          </a:prstGeom>
          <a:noFill/>
        </p:spPr>
        <p:txBody>
          <a:bodyPr wrap="square" rtlCol="0">
            <a:spAutoFit/>
          </a:bodyPr>
          <a:lstStyle/>
          <a:p>
            <a:pPr algn="ctr"/>
            <a:r>
              <a:rPr lang="en-AU" sz="3600" i="1" dirty="0">
                <a:solidFill>
                  <a:srgbClr val="4FAED1"/>
                </a:solidFill>
                <a:latin typeface="Arial" panose="020B0604020202020204" pitchFamily="34" charset="0"/>
                <a:cs typeface="Arial" panose="020B0604020202020204" pitchFamily="34" charset="0"/>
              </a:rPr>
              <a:t>2016</a:t>
            </a:r>
          </a:p>
        </p:txBody>
      </p:sp>
      <p:sp>
        <p:nvSpPr>
          <p:cNvPr id="15" name="TextBox 14">
            <a:extLst>
              <a:ext uri="{FF2B5EF4-FFF2-40B4-BE49-F238E27FC236}">
                <a16:creationId xmlns:a16="http://schemas.microsoft.com/office/drawing/2014/main" xmlns="" id="{529A1B10-BE9B-46E5-876E-0D0629913A44}"/>
              </a:ext>
            </a:extLst>
          </p:cNvPr>
          <p:cNvSpPr txBox="1"/>
          <p:nvPr/>
        </p:nvSpPr>
        <p:spPr>
          <a:xfrm>
            <a:off x="653224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9" name="Rectangle 18">
            <a:extLst>
              <a:ext uri="{FF2B5EF4-FFF2-40B4-BE49-F238E27FC236}">
                <a16:creationId xmlns:a16="http://schemas.microsoft.com/office/drawing/2014/main" xmlns="" id="{161BAB74-BD8B-4386-9A7D-43D63FF241B5}"/>
              </a:ext>
            </a:extLst>
          </p:cNvPr>
          <p:cNvSpPr/>
          <p:nvPr/>
        </p:nvSpPr>
        <p:spPr>
          <a:xfrm>
            <a:off x="6951646" y="2057400"/>
            <a:ext cx="4289237" cy="22733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83097C1-816D-491F-A0C7-DB8E05339177}"/>
              </a:ext>
            </a:extLst>
          </p:cNvPr>
          <p:cNvSpPr/>
          <p:nvPr/>
        </p:nvSpPr>
        <p:spPr>
          <a:xfrm>
            <a:off x="8390540" y="6223175"/>
            <a:ext cx="3801459" cy="115284"/>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783595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2" presetClass="entr" presetSubtype="4" fill="hold" nodeType="with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2500"/>
                                        <p:tgtEl>
                                          <p:spTgt spid="3">
                                            <p:txEl>
                                              <p:pRg st="0" end="0"/>
                                            </p:txEl>
                                          </p:spTgt>
                                        </p:tgtEl>
                                      </p:cBhvr>
                                    </p:animEffect>
                                  </p:childTnLst>
                                </p:cTn>
                              </p:par>
                            </p:childTnLst>
                          </p:cTn>
                        </p:par>
                        <p:par>
                          <p:cTn id="15" fill="hold">
                            <p:stCondLst>
                              <p:cond delay="4500"/>
                            </p:stCondLst>
                            <p:childTnLst>
                              <p:par>
                                <p:cTn id="16" presetID="22" presetClass="exit" presetSubtype="4" fill="hold" nodeType="afterEffect">
                                  <p:stCondLst>
                                    <p:cond delay="7000"/>
                                  </p:stCondLst>
                                  <p:childTnLst>
                                    <p:animEffect transition="out" filter="wipe(down)">
                                      <p:cBhvr>
                                        <p:cTn id="17" dur="1000"/>
                                        <p:tgtEl>
                                          <p:spTgt spid="3">
                                            <p:txEl>
                                              <p:pRg st="0" end="0"/>
                                            </p:txEl>
                                          </p:spTgt>
                                        </p:tgtEl>
                                      </p:cBhvr>
                                    </p:animEffect>
                                    <p:set>
                                      <p:cBhvr>
                                        <p:cTn id="18" dur="1" fill="hold">
                                          <p:stCondLst>
                                            <p:cond delay="999"/>
                                          </p:stCondLst>
                                        </p:cTn>
                                        <p:tgtEl>
                                          <p:spTgt spid="3">
                                            <p:txEl>
                                              <p:pRg st="0" end="0"/>
                                            </p:txEl>
                                          </p:spTgt>
                                        </p:tgtEl>
                                        <p:attrNameLst>
                                          <p:attrName>style.visibility</p:attrName>
                                        </p:attrNameLst>
                                      </p:cBhvr>
                                      <p:to>
                                        <p:strVal val="hidden"/>
                                      </p:to>
                                    </p:set>
                                  </p:childTnLst>
                                </p:cTn>
                              </p:par>
                              <p:par>
                                <p:cTn id="19" presetID="10" presetClass="exit" presetSubtype="0" fill="hold" grpId="1" nodeType="withEffect">
                                  <p:stCondLst>
                                    <p:cond delay="700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10" presetClass="exit" presetSubtype="0" fill="hold" grpId="1" nodeType="withEffect">
                                  <p:stCondLst>
                                    <p:cond delay="700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2036833955"/>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3189372708"/>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1201313292"/>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3"/>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525021"/>
            <a:ext cx="5218241" cy="3943886"/>
          </a:xfrm>
        </p:spPr>
        <p:txBody>
          <a:bodyPr>
            <a:normAutofit/>
          </a:bodyPr>
          <a:lstStyle/>
          <a:p>
            <a:pPr marL="0" indent="0">
              <a:buNone/>
            </a:pPr>
            <a:r>
              <a:rPr lang="en-GB" sz="2000" dirty="0">
                <a:solidFill>
                  <a:schemeClr val="bg1"/>
                </a:solidFill>
                <a:latin typeface="Arial" panose="020B0604020202020204" pitchFamily="34" charset="0"/>
                <a:cs typeface="Arial" panose="020B0604020202020204" pitchFamily="34" charset="0"/>
              </a:rPr>
              <a:t>My current area of research assesses the role of neuromodulation in a type of drug-refractory epilepsy, Lennox-</a:t>
            </a:r>
            <a:r>
              <a:rPr lang="en-GB" sz="2000" dirty="0" err="1">
                <a:solidFill>
                  <a:schemeClr val="bg1"/>
                </a:solidFill>
                <a:latin typeface="Arial" panose="020B0604020202020204" pitchFamily="34" charset="0"/>
                <a:cs typeface="Arial" panose="020B0604020202020204" pitchFamily="34" charset="0"/>
              </a:rPr>
              <a:t>Gastaut</a:t>
            </a:r>
            <a:r>
              <a:rPr lang="en-GB" sz="2000" dirty="0">
                <a:solidFill>
                  <a:schemeClr val="bg1"/>
                </a:solidFill>
                <a:latin typeface="Arial" panose="020B0604020202020204" pitchFamily="34" charset="0"/>
                <a:cs typeface="Arial" panose="020B0604020202020204" pitchFamily="34" charset="0"/>
              </a:rPr>
              <a:t> syndrome (LGS). </a:t>
            </a:r>
          </a:p>
          <a:p>
            <a:pPr marL="0" indent="0">
              <a:buNone/>
            </a:pPr>
            <a:endParaRPr lang="en-GB" sz="1000" dirty="0">
              <a:solidFill>
                <a:schemeClr val="bg1"/>
              </a:solidFill>
              <a:latin typeface="Arial" panose="020B0604020202020204" pitchFamily="34" charset="0"/>
              <a:cs typeface="Arial" panose="020B0604020202020204" pitchFamily="34" charset="0"/>
            </a:endParaRPr>
          </a:p>
          <a:p>
            <a:pPr marL="0" indent="0">
              <a:buNone/>
            </a:pPr>
            <a:r>
              <a:rPr lang="en-GB" sz="2000" dirty="0">
                <a:solidFill>
                  <a:schemeClr val="bg1"/>
                </a:solidFill>
                <a:latin typeface="Arial" panose="020B0604020202020204" pitchFamily="34" charset="0"/>
                <a:cs typeface="Arial" panose="020B0604020202020204" pitchFamily="34" charset="0"/>
              </a:rPr>
              <a:t>This epilepsy syndrome usually begins in childhood, causing daily seizures and intellectual disability. Patients are frequently injured as a result of seizures and have many hospital presentations and admissions. </a:t>
            </a: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2502067"/>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603830" y="309358"/>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latin typeface="Arial" panose="020B0604020202020204" pitchFamily="34" charset="0"/>
                <a:cs typeface="Arial" panose="020B0604020202020204" pitchFamily="34" charset="0"/>
              </a:rPr>
              <a:t>Dr Linda </a:t>
            </a:r>
            <a:r>
              <a:rPr lang="en-GB" sz="2000" b="1" dirty="0" err="1">
                <a:latin typeface="Arial" panose="020B0604020202020204" pitchFamily="34" charset="0"/>
                <a:cs typeface="Arial" panose="020B0604020202020204" pitchFamily="34" charset="0"/>
              </a:rPr>
              <a:t>Dalic</a:t>
            </a:r>
            <a:r>
              <a:rPr lang="en-GB" sz="20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Epilepsy Fellow, Austin Health;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PhD candidate, University of Melbourne/Austin Health</a:t>
            </a:r>
            <a:endParaRPr lang="en-AU" sz="1800" dirty="0">
              <a:latin typeface="Arial" panose="020B0604020202020204" pitchFamily="34" charset="0"/>
              <a:cs typeface="Arial" panose="020B0604020202020204" pitchFamily="34" charset="0"/>
            </a:endParaRPr>
          </a:p>
          <a:p>
            <a:pPr algn="l"/>
            <a:endParaRPr lang="en-US" sz="1800" dirty="0">
              <a:latin typeface="Arial" panose="020B0604020202020204" pitchFamily="34" charset="0"/>
              <a:cs typeface="Arial" panose="020B0604020202020204" pitchFamily="34" charset="0"/>
            </a:endParaRPr>
          </a:p>
        </p:txBody>
      </p:sp>
      <p:sp>
        <p:nvSpPr>
          <p:cNvPr id="9" name="Title 1"/>
          <p:cNvSpPr txBox="1">
            <a:spLocks/>
          </p:cNvSpPr>
          <p:nvPr/>
        </p:nvSpPr>
        <p:spPr>
          <a:xfrm rot="10800000">
            <a:off x="6582206" y="4697853"/>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0" name="Rectangle 9">
            <a:extLst>
              <a:ext uri="{FF2B5EF4-FFF2-40B4-BE49-F238E27FC236}">
                <a16:creationId xmlns:a16="http://schemas.microsoft.com/office/drawing/2014/main" xmlns="" id="{F0DBAB43-88E0-49C0-BBCF-05C39916EC69}"/>
              </a:ext>
            </a:extLst>
          </p:cNvPr>
          <p:cNvSpPr/>
          <p:nvPr/>
        </p:nvSpPr>
        <p:spPr>
          <a:xfrm>
            <a:off x="1" y="1540497"/>
            <a:ext cx="11213800" cy="410841"/>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xmlns="" id="{505EBB1F-E148-4687-9F27-D015C0EC39E1}"/>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BC204B"/>
                </a:solidFill>
                <a:latin typeface="Arial" panose="020B0604020202020204" pitchFamily="34" charset="0"/>
                <a:cs typeface="Arial" panose="020B0604020202020204" pitchFamily="34" charset="0"/>
              </a:rPr>
              <a:t>2017</a:t>
            </a:r>
          </a:p>
        </p:txBody>
      </p:sp>
      <p:sp>
        <p:nvSpPr>
          <p:cNvPr id="12" name="Rectangle 11">
            <a:extLst>
              <a:ext uri="{FF2B5EF4-FFF2-40B4-BE49-F238E27FC236}">
                <a16:creationId xmlns:a16="http://schemas.microsoft.com/office/drawing/2014/main" xmlns="" id="{0D75A723-1AAF-4823-BD3A-575EEDFA1B29}"/>
              </a:ext>
            </a:extLst>
          </p:cNvPr>
          <p:cNvSpPr/>
          <p:nvPr/>
        </p:nvSpPr>
        <p:spPr>
          <a:xfrm>
            <a:off x="6951646" y="2057400"/>
            <a:ext cx="4262155" cy="227331"/>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F84FD46A-1F58-4611-9C22-B35A0A79E04E}"/>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5" name="Rectangle 14">
            <a:extLst>
              <a:ext uri="{FF2B5EF4-FFF2-40B4-BE49-F238E27FC236}">
                <a16:creationId xmlns:a16="http://schemas.microsoft.com/office/drawing/2014/main" xmlns="" id="{D1286062-2979-4966-B9A8-0DDF519F52BE}"/>
              </a:ext>
            </a:extLst>
          </p:cNvPr>
          <p:cNvSpPr/>
          <p:nvPr/>
        </p:nvSpPr>
        <p:spPr>
          <a:xfrm>
            <a:off x="8379907" y="6219966"/>
            <a:ext cx="3812093" cy="115606"/>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xmlns="" id="{FD01FFD2-BAD1-4C0C-8243-8F67C398AAA8}"/>
              </a:ext>
            </a:extLst>
          </p:cNvPr>
          <p:cNvPicPr>
            <a:picLocks noChangeAspect="1"/>
          </p:cNvPicPr>
          <p:nvPr/>
        </p:nvPicPr>
        <p:blipFill rotWithShape="1">
          <a:blip r:embed="rId2"/>
          <a:srcRect l="29777" r="22214"/>
          <a:stretch/>
        </p:blipFill>
        <p:spPr>
          <a:xfrm>
            <a:off x="8379906" y="2284730"/>
            <a:ext cx="2833895" cy="3935235"/>
          </a:xfrm>
          <a:prstGeom prst="rect">
            <a:avLst/>
          </a:prstGeom>
        </p:spPr>
      </p:pic>
    </p:spTree>
    <p:extLst>
      <p:ext uri="{BB962C8B-B14F-4D97-AF65-F5344CB8AC3E}">
        <p14:creationId xmlns:p14="http://schemas.microsoft.com/office/powerpoint/2010/main" val="884175361"/>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ppt_x"/>
                                          </p:val>
                                        </p:tav>
                                        <p:tav tm="100000">
                                          <p:val>
                                            <p:strVal val="#ppt_x"/>
                                          </p:val>
                                        </p:tav>
                                      </p:tavLst>
                                    </p:anim>
                                    <p:anim calcmode="lin" valueType="num">
                                      <p:cBhvr additive="base">
                                        <p:cTn id="16" dur="2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0-#ppt_w/2"/>
                                          </p:val>
                                        </p:tav>
                                        <p:tav tm="100000">
                                          <p:val>
                                            <p:strVal val="#ppt_x"/>
                                          </p:val>
                                        </p:tav>
                                      </p:tavLst>
                                    </p:anim>
                                    <p:anim calcmode="lin" valueType="num">
                                      <p:cBhvr additive="base">
                                        <p:cTn id="20" dur="2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000" fill="hold"/>
                                        <p:tgtEl>
                                          <p:spTgt spid="11"/>
                                        </p:tgtEl>
                                        <p:attrNameLst>
                                          <p:attrName>ppt_x</p:attrName>
                                        </p:attrNameLst>
                                      </p:cBhvr>
                                      <p:tavLst>
                                        <p:tav tm="0">
                                          <p:val>
                                            <p:strVal val="0-#ppt_w/2"/>
                                          </p:val>
                                        </p:tav>
                                        <p:tav tm="100000">
                                          <p:val>
                                            <p:strVal val="#ppt_x"/>
                                          </p:val>
                                        </p:tav>
                                      </p:tavLst>
                                    </p:anim>
                                    <p:anim calcmode="lin" valueType="num">
                                      <p:cBhvr additive="base">
                                        <p:cTn id="24" dur="20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2000" fill="hold"/>
                                        <p:tgtEl>
                                          <p:spTgt spid="5"/>
                                        </p:tgtEl>
                                        <p:attrNameLst>
                                          <p:attrName>ppt_x</p:attrName>
                                        </p:attrNameLst>
                                      </p:cBhvr>
                                      <p:tavLst>
                                        <p:tav tm="0">
                                          <p:val>
                                            <p:strVal val="1+#ppt_w/2"/>
                                          </p:val>
                                        </p:tav>
                                        <p:tav tm="100000">
                                          <p:val>
                                            <p:strVal val="#ppt_x"/>
                                          </p:val>
                                        </p:tav>
                                      </p:tavLst>
                                    </p:anim>
                                    <p:anim calcmode="lin" valueType="num">
                                      <p:cBhvr additive="base">
                                        <p:cTn id="32" dur="20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10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4000"/>
                            </p:stCondLst>
                            <p:childTnLst>
                              <p:par>
                                <p:cTn id="41" presetID="12" presetClass="entr" presetSubtype="4" fill="hold" nodeType="after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1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44" dur="1500"/>
                                        <p:tgtEl>
                                          <p:spTgt spid="3">
                                            <p:txEl>
                                              <p:pRg st="0" end="0"/>
                                            </p:txEl>
                                          </p:spTgt>
                                        </p:tgtEl>
                                      </p:cBhvr>
                                    </p:animEffect>
                                  </p:childTnLst>
                                </p:cTn>
                              </p:par>
                            </p:childTnLst>
                          </p:cTn>
                        </p:par>
                        <p:par>
                          <p:cTn id="45" fill="hold">
                            <p:stCondLst>
                              <p:cond delay="5500"/>
                            </p:stCondLst>
                            <p:childTnLst>
                              <p:par>
                                <p:cTn id="46" presetID="12" presetClass="entr" presetSubtype="4" fill="hold" nodeType="afterEffect">
                                  <p:stCondLst>
                                    <p:cond delay="5500"/>
                                  </p:stCondLst>
                                  <p:childTnLst>
                                    <p:set>
                                      <p:cBhvr>
                                        <p:cTn id="47" dur="1" fill="hold">
                                          <p:stCondLst>
                                            <p:cond delay="0"/>
                                          </p:stCondLst>
                                        </p:cTn>
                                        <p:tgtEl>
                                          <p:spTgt spid="3">
                                            <p:txEl>
                                              <p:pRg st="2" end="2"/>
                                            </p:txEl>
                                          </p:spTgt>
                                        </p:tgtEl>
                                        <p:attrNameLst>
                                          <p:attrName>style.visibility</p:attrName>
                                        </p:attrNameLst>
                                      </p:cBhvr>
                                      <p:to>
                                        <p:strVal val="visible"/>
                                      </p:to>
                                    </p:set>
                                    <p:anim calcmode="lin" valueType="num">
                                      <p:cBhvr additive="base">
                                        <p:cTn id="48" dur="1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49" dur="1500"/>
                                        <p:tgtEl>
                                          <p:spTgt spid="3">
                                            <p:txEl>
                                              <p:pRg st="2" end="2"/>
                                            </p:txEl>
                                          </p:spTgt>
                                        </p:tgtEl>
                                      </p:cBhvr>
                                    </p:animEffect>
                                  </p:childTnLst>
                                </p:cTn>
                              </p:par>
                            </p:childTnLst>
                          </p:cTn>
                        </p:par>
                        <p:par>
                          <p:cTn id="50" fill="hold">
                            <p:stCondLst>
                              <p:cond delay="12500"/>
                            </p:stCondLst>
                            <p:childTnLst>
                              <p:par>
                                <p:cTn id="51" presetID="22" presetClass="exit" presetSubtype="4" fill="hold" nodeType="afterEffect">
                                  <p:stCondLst>
                                    <p:cond delay="7000"/>
                                  </p:stCondLst>
                                  <p:childTnLst>
                                    <p:animEffect transition="out" filter="wipe(down)">
                                      <p:cBhvr>
                                        <p:cTn id="52" dur="750"/>
                                        <p:tgtEl>
                                          <p:spTgt spid="3">
                                            <p:txEl>
                                              <p:pRg st="2" end="2"/>
                                            </p:txEl>
                                          </p:spTgt>
                                        </p:tgtEl>
                                      </p:cBhvr>
                                    </p:animEffect>
                                    <p:set>
                                      <p:cBhvr>
                                        <p:cTn id="53" dur="1" fill="hold">
                                          <p:stCondLst>
                                            <p:cond delay="749"/>
                                          </p:stCondLst>
                                        </p:cTn>
                                        <p:tgtEl>
                                          <p:spTgt spid="3">
                                            <p:txEl>
                                              <p:pRg st="2" end="2"/>
                                            </p:txEl>
                                          </p:spTgt>
                                        </p:tgtEl>
                                        <p:attrNameLst>
                                          <p:attrName>style.visibility</p:attrName>
                                        </p:attrNameLst>
                                      </p:cBhvr>
                                      <p:to>
                                        <p:strVal val="hidden"/>
                                      </p:to>
                                    </p:set>
                                  </p:childTnLst>
                                </p:cTn>
                              </p:par>
                              <p:par>
                                <p:cTn id="54" presetID="22" presetClass="exit" presetSubtype="4" fill="hold" grpId="1" nodeType="withEffect">
                                  <p:stCondLst>
                                    <p:cond delay="7000"/>
                                  </p:stCondLst>
                                  <p:childTnLst>
                                    <p:animEffect transition="out" filter="wipe(down)">
                                      <p:cBhvr>
                                        <p:cTn id="55" dur="750"/>
                                        <p:tgtEl>
                                          <p:spTgt spid="9"/>
                                        </p:tgtEl>
                                      </p:cBhvr>
                                    </p:animEffect>
                                    <p:set>
                                      <p:cBhvr>
                                        <p:cTn id="56" dur="1" fill="hold">
                                          <p:stCondLst>
                                            <p:cond delay="749"/>
                                          </p:stCondLst>
                                        </p:cTn>
                                        <p:tgtEl>
                                          <p:spTgt spid="9"/>
                                        </p:tgtEl>
                                        <p:attrNameLst>
                                          <p:attrName>style.visibility</p:attrName>
                                        </p:attrNameLst>
                                      </p:cBhvr>
                                      <p:to>
                                        <p:strVal val="hidden"/>
                                      </p:to>
                                    </p:set>
                                  </p:childTnLst>
                                </p:cTn>
                              </p:par>
                              <p:par>
                                <p:cTn id="57" presetID="22" presetClass="exit" presetSubtype="4" fill="hold" nodeType="withEffect">
                                  <p:stCondLst>
                                    <p:cond delay="7500"/>
                                  </p:stCondLst>
                                  <p:childTnLst>
                                    <p:animEffect transition="out" filter="wipe(down)">
                                      <p:cBhvr>
                                        <p:cTn id="58" dur="750"/>
                                        <p:tgtEl>
                                          <p:spTgt spid="3">
                                            <p:txEl>
                                              <p:pRg st="0" end="0"/>
                                            </p:txEl>
                                          </p:spTgt>
                                        </p:tgtEl>
                                      </p:cBhvr>
                                    </p:animEffect>
                                    <p:set>
                                      <p:cBhvr>
                                        <p:cTn id="59" dur="1" fill="hold">
                                          <p:stCondLst>
                                            <p:cond delay="749"/>
                                          </p:stCondLst>
                                        </p:cTn>
                                        <p:tgtEl>
                                          <p:spTgt spid="3">
                                            <p:txEl>
                                              <p:pRg st="0" end="0"/>
                                            </p:txEl>
                                          </p:spTgt>
                                        </p:tgtEl>
                                        <p:attrNameLst>
                                          <p:attrName>style.visibility</p:attrName>
                                        </p:attrNameLst>
                                      </p:cBhvr>
                                      <p:to>
                                        <p:strVal val="hidden"/>
                                      </p:to>
                                    </p:set>
                                  </p:childTnLst>
                                </p:cTn>
                              </p:par>
                              <p:par>
                                <p:cTn id="60" presetID="22" presetClass="exit" presetSubtype="4" fill="hold" grpId="1" nodeType="withEffect">
                                  <p:stCondLst>
                                    <p:cond delay="7500"/>
                                  </p:stCondLst>
                                  <p:childTnLst>
                                    <p:animEffect transition="out" filter="wipe(down)">
                                      <p:cBhvr>
                                        <p:cTn id="61" dur="750"/>
                                        <p:tgtEl>
                                          <p:spTgt spid="2"/>
                                        </p:tgtEl>
                                      </p:cBhvr>
                                    </p:animEffect>
                                    <p:set>
                                      <p:cBhvr>
                                        <p:cTn id="62"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8" grpId="0"/>
      <p:bldP spid="9" grpId="0"/>
      <p:bldP spid="9" grpId="1"/>
      <p:bldP spid="10" grpId="0" animBg="1"/>
      <p:bldP spid="11" grpId="0"/>
      <p:bldP spid="12"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3487"/>
            <a:ext cx="12191999" cy="4279433"/>
          </a:xfrm>
          <a:prstGeom prst="rect">
            <a:avLst/>
          </a:prstGeom>
          <a:solidFill>
            <a:srgbClr val="D5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612106"/>
            <a:ext cx="5218241" cy="3728840"/>
          </a:xfrm>
        </p:spPr>
        <p:txBody>
          <a:bodyPr>
            <a:normAutofit/>
          </a:bodyPr>
          <a:lstStyle/>
          <a:p>
            <a:pPr marL="0" indent="0">
              <a:buNone/>
            </a:pPr>
            <a:r>
              <a:rPr lang="en-GB" sz="2000" dirty="0">
                <a:solidFill>
                  <a:schemeClr val="bg1"/>
                </a:solidFill>
                <a:latin typeface="Arial" panose="020B0604020202020204" pitchFamily="34" charset="0"/>
                <a:cs typeface="Arial" panose="020B0604020202020204" pitchFamily="34" charset="0"/>
              </a:rPr>
              <a:t>We are currently trialling deep brain stimulation as a treatment for seizures in patients with LGS. This involves delivering electrical impulses to the thalamus. </a:t>
            </a:r>
          </a:p>
          <a:p>
            <a:pPr marL="0" indent="0">
              <a:buNone/>
            </a:pPr>
            <a:endParaRPr lang="en-GB" sz="1000" dirty="0">
              <a:solidFill>
                <a:schemeClr val="bg1"/>
              </a:solidFill>
              <a:latin typeface="Arial" panose="020B0604020202020204" pitchFamily="34" charset="0"/>
              <a:cs typeface="Arial" panose="020B0604020202020204" pitchFamily="34" charset="0"/>
            </a:endParaRPr>
          </a:p>
          <a:p>
            <a:pPr marL="0" indent="0">
              <a:buNone/>
            </a:pPr>
            <a:r>
              <a:rPr lang="en-GB" sz="2000" dirty="0">
                <a:solidFill>
                  <a:schemeClr val="bg1"/>
                </a:solidFill>
                <a:latin typeface="Arial" panose="020B0604020202020204" pitchFamily="34" charset="0"/>
                <a:cs typeface="Arial" panose="020B0604020202020204" pitchFamily="34" charset="0"/>
              </a:rPr>
              <a:t>Earlier pivotal studies have shown this to be beneficial in reducing seizures in focal epilepsy and there is some evidence that it can help with generalised epilepsy, including LGS.</a:t>
            </a: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2545609"/>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669290" y="4726881"/>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0" name="Rectangle 9">
            <a:extLst>
              <a:ext uri="{FF2B5EF4-FFF2-40B4-BE49-F238E27FC236}">
                <a16:creationId xmlns:a16="http://schemas.microsoft.com/office/drawing/2014/main" xmlns="" id="{CA05FC7A-F0F5-45EB-9FCE-614BE20635C0}"/>
              </a:ext>
            </a:extLst>
          </p:cNvPr>
          <p:cNvSpPr/>
          <p:nvPr/>
        </p:nvSpPr>
        <p:spPr>
          <a:xfrm>
            <a:off x="1" y="1540497"/>
            <a:ext cx="11213800" cy="410841"/>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xmlns="" id="{47D1FA3E-FA9C-4C02-AA49-E6757E2AB658}"/>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BC204B"/>
                </a:solidFill>
                <a:latin typeface="Arial" panose="020B0604020202020204" pitchFamily="34" charset="0"/>
                <a:cs typeface="Arial" panose="020B0604020202020204" pitchFamily="34" charset="0"/>
              </a:rPr>
              <a:t>2017</a:t>
            </a:r>
          </a:p>
        </p:txBody>
      </p:sp>
      <p:sp>
        <p:nvSpPr>
          <p:cNvPr id="12" name="Rectangle 11">
            <a:extLst>
              <a:ext uri="{FF2B5EF4-FFF2-40B4-BE49-F238E27FC236}">
                <a16:creationId xmlns:a16="http://schemas.microsoft.com/office/drawing/2014/main" xmlns="" id="{DEEAA7E5-8FAE-4D5C-BA28-3BD9265B4E68}"/>
              </a:ext>
            </a:extLst>
          </p:cNvPr>
          <p:cNvSpPr/>
          <p:nvPr/>
        </p:nvSpPr>
        <p:spPr>
          <a:xfrm>
            <a:off x="6951646" y="2057400"/>
            <a:ext cx="4262155" cy="227331"/>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3B35FB8-090D-4248-9370-19C236FB54D2}"/>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5" name="Rectangle 14">
            <a:extLst>
              <a:ext uri="{FF2B5EF4-FFF2-40B4-BE49-F238E27FC236}">
                <a16:creationId xmlns:a16="http://schemas.microsoft.com/office/drawing/2014/main" xmlns="" id="{330E01A7-6190-4144-89FA-C4C780CB60D9}"/>
              </a:ext>
            </a:extLst>
          </p:cNvPr>
          <p:cNvSpPr/>
          <p:nvPr/>
        </p:nvSpPr>
        <p:spPr>
          <a:xfrm>
            <a:off x="8379907" y="6219966"/>
            <a:ext cx="3812093" cy="115606"/>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xmlns="" id="{B35172A1-8DFF-4674-B05F-12C8D7FB73D3}"/>
              </a:ext>
            </a:extLst>
          </p:cNvPr>
          <p:cNvSpPr txBox="1">
            <a:spLocks/>
          </p:cNvSpPr>
          <p:nvPr/>
        </p:nvSpPr>
        <p:spPr>
          <a:xfrm>
            <a:off x="1603830" y="309358"/>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latin typeface="Arial" panose="020B0604020202020204" pitchFamily="34" charset="0"/>
                <a:cs typeface="Arial" panose="020B0604020202020204" pitchFamily="34" charset="0"/>
              </a:rPr>
              <a:t>Dr Linda </a:t>
            </a:r>
            <a:r>
              <a:rPr lang="en-GB" sz="2000" b="1" dirty="0" err="1">
                <a:latin typeface="Arial" panose="020B0604020202020204" pitchFamily="34" charset="0"/>
                <a:cs typeface="Arial" panose="020B0604020202020204" pitchFamily="34" charset="0"/>
              </a:rPr>
              <a:t>Dalic</a:t>
            </a:r>
            <a:r>
              <a:rPr lang="en-GB" sz="20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Epilepsy Fellow, Austin Health;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PhD candidate, University of Melbourne/Austin Health</a:t>
            </a:r>
            <a:endParaRPr lang="en-AU" sz="1800" dirty="0">
              <a:latin typeface="Arial" panose="020B0604020202020204" pitchFamily="34" charset="0"/>
              <a:cs typeface="Arial" panose="020B0604020202020204" pitchFamily="34" charset="0"/>
            </a:endParaRPr>
          </a:p>
          <a:p>
            <a:pPr algn="l"/>
            <a:endParaRPr lang="en-US" sz="1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9206CF40-FB91-427B-B6ED-ED3B3B67F3E2}"/>
              </a:ext>
            </a:extLst>
          </p:cNvPr>
          <p:cNvPicPr>
            <a:picLocks noChangeAspect="1"/>
          </p:cNvPicPr>
          <p:nvPr/>
        </p:nvPicPr>
        <p:blipFill rotWithShape="1">
          <a:blip r:embed="rId2"/>
          <a:srcRect l="29777" r="22214"/>
          <a:stretch/>
        </p:blipFill>
        <p:spPr>
          <a:xfrm>
            <a:off x="8379906" y="2284730"/>
            <a:ext cx="2833895" cy="3935235"/>
          </a:xfrm>
          <a:prstGeom prst="rect">
            <a:avLst/>
          </a:prstGeom>
        </p:spPr>
      </p:pic>
    </p:spTree>
    <p:extLst>
      <p:ext uri="{BB962C8B-B14F-4D97-AF65-F5344CB8AC3E}">
        <p14:creationId xmlns:p14="http://schemas.microsoft.com/office/powerpoint/2010/main" val="3362268085"/>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500"/>
                            </p:stCondLst>
                            <p:childTnLst>
                              <p:par>
                                <p:cTn id="12" presetID="22" presetClass="entr" presetSubtype="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750"/>
                                        <p:tgtEl>
                                          <p:spTgt spid="3">
                                            <p:txEl>
                                              <p:pRg st="0" end="0"/>
                                            </p:txEl>
                                          </p:spTgt>
                                        </p:tgtEl>
                                      </p:cBhvr>
                                    </p:animEffect>
                                  </p:childTnLst>
                                </p:cTn>
                              </p:par>
                            </p:childTnLst>
                          </p:cTn>
                        </p:par>
                        <p:par>
                          <p:cTn id="15" fill="hold">
                            <p:stCondLst>
                              <p:cond delay="2250"/>
                            </p:stCondLst>
                            <p:childTnLst>
                              <p:par>
                                <p:cTn id="16" presetID="22" presetClass="entr" presetSubtype="1" fill="hold" nodeType="afterEffect">
                                  <p:stCondLst>
                                    <p:cond delay="6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3041961409"/>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1899401888"/>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3706392282"/>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0655" y="2739431"/>
            <a:ext cx="5218241" cy="3244684"/>
          </a:xfrm>
        </p:spPr>
        <p:txBody>
          <a:bodyPr>
            <a:normAutofit/>
          </a:bodyPr>
          <a:lstStyle/>
          <a:p>
            <a:pPr marL="0" indent="0">
              <a:buNone/>
            </a:pPr>
            <a:r>
              <a:rPr lang="en-US" sz="2000" dirty="0">
                <a:solidFill>
                  <a:schemeClr val="bg1"/>
                </a:solidFill>
                <a:latin typeface="Arial" panose="020B0604020202020204" pitchFamily="34" charset="0"/>
                <a:cs typeface="Arial" panose="020B0604020202020204" pitchFamily="34" charset="0"/>
              </a:rPr>
              <a:t>My research is in the use of advanced MRI methods to better define the brain regions that are affected in people with epilepsy. </a:t>
            </a:r>
          </a:p>
          <a:p>
            <a:pPr marL="0" indent="0">
              <a:buNone/>
            </a:pPr>
            <a:endParaRPr lang="en-US" sz="1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In temporal lobe epilepsy, I have used diffusion imaging and functional imaging to identify the different brain networks that are involved in people with hippocampal sclerosis versus people without.</a:t>
            </a: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GB" sz="1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2649780"/>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495665" y="443751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0" name="Rectangle 9">
            <a:extLst>
              <a:ext uri="{FF2B5EF4-FFF2-40B4-BE49-F238E27FC236}">
                <a16:creationId xmlns:a16="http://schemas.microsoft.com/office/drawing/2014/main" xmlns="" id="{CA05FC7A-F0F5-45EB-9FCE-614BE20635C0}"/>
              </a:ext>
            </a:extLst>
          </p:cNvPr>
          <p:cNvSpPr/>
          <p:nvPr/>
        </p:nvSpPr>
        <p:spPr>
          <a:xfrm>
            <a:off x="1" y="1540497"/>
            <a:ext cx="11213800" cy="41084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xmlns="" id="{47D1FA3E-FA9C-4C02-AA49-E6757E2AB658}"/>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4FAED1"/>
                </a:solidFill>
                <a:latin typeface="Arial" panose="020B0604020202020204" pitchFamily="34" charset="0"/>
                <a:cs typeface="Arial" panose="020B0604020202020204" pitchFamily="34" charset="0"/>
              </a:rPr>
              <a:t>2012</a:t>
            </a:r>
          </a:p>
        </p:txBody>
      </p:sp>
      <p:sp>
        <p:nvSpPr>
          <p:cNvPr id="12" name="Rectangle 11">
            <a:extLst>
              <a:ext uri="{FF2B5EF4-FFF2-40B4-BE49-F238E27FC236}">
                <a16:creationId xmlns:a16="http://schemas.microsoft.com/office/drawing/2014/main" xmlns="" id="{DEEAA7E5-8FAE-4D5C-BA28-3BD9265B4E68}"/>
              </a:ext>
            </a:extLst>
          </p:cNvPr>
          <p:cNvSpPr/>
          <p:nvPr/>
        </p:nvSpPr>
        <p:spPr>
          <a:xfrm>
            <a:off x="6951646" y="2057400"/>
            <a:ext cx="4262155" cy="22733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3B35FB8-090D-4248-9370-19C236FB54D2}"/>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7" name="Title 1">
            <a:extLst>
              <a:ext uri="{FF2B5EF4-FFF2-40B4-BE49-F238E27FC236}">
                <a16:creationId xmlns:a16="http://schemas.microsoft.com/office/drawing/2014/main" xmlns="" id="{B35172A1-8DFF-4674-B05F-12C8D7FB73D3}"/>
              </a:ext>
            </a:extLst>
          </p:cNvPr>
          <p:cNvSpPr txBox="1">
            <a:spLocks/>
          </p:cNvSpPr>
          <p:nvPr/>
        </p:nvSpPr>
        <p:spPr>
          <a:xfrm>
            <a:off x="1603830" y="413533"/>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err="1">
                <a:latin typeface="Arial" panose="020B0604020202020204" pitchFamily="34" charset="0"/>
                <a:cs typeface="Arial" panose="020B0604020202020204" pitchFamily="34" charset="0"/>
              </a:rPr>
              <a:t>Dr</a:t>
            </a:r>
            <a:r>
              <a:rPr lang="en-US" sz="2000" b="1" dirty="0">
                <a:latin typeface="Arial" panose="020B0604020202020204" pitchFamily="34" charset="0"/>
                <a:cs typeface="Arial" panose="020B0604020202020204" pitchFamily="34" charset="0"/>
              </a:rPr>
              <a:t> David Vaughan</a:t>
            </a:r>
            <a:r>
              <a:rPr lang="en-GB"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Neurologist at Austin Health; Research Officer in the Epilepsy Imaging Division, Florey Institute of Neuroscience and Mental Health</a:t>
            </a:r>
            <a:endParaRPr lang="en-AU" sz="1800" dirty="0">
              <a:latin typeface="Arial" panose="020B0604020202020204" pitchFamily="34" charset="0"/>
              <a:cs typeface="Arial" panose="020B0604020202020204" pitchFamily="34" charset="0"/>
            </a:endParaRPr>
          </a:p>
          <a:p>
            <a:pPr algn="l"/>
            <a:endParaRPr lang="en-AU" sz="1800" dirty="0">
              <a:latin typeface="Arial" panose="020B0604020202020204" pitchFamily="34" charset="0"/>
              <a:cs typeface="Arial" panose="020B0604020202020204" pitchFamily="34" charset="0"/>
            </a:endParaRPr>
          </a:p>
          <a:p>
            <a:pPr algn="l"/>
            <a:endParaRPr lang="en-US" sz="18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18D3EE8E-A383-40EB-B3C9-6319739790F4}"/>
              </a:ext>
            </a:extLst>
          </p:cNvPr>
          <p:cNvGrpSpPr/>
          <p:nvPr/>
        </p:nvGrpSpPr>
        <p:grpSpPr>
          <a:xfrm>
            <a:off x="8391630" y="2284731"/>
            <a:ext cx="3812093" cy="4040528"/>
            <a:chOff x="8391630" y="2284731"/>
            <a:chExt cx="3812093" cy="4040528"/>
          </a:xfrm>
        </p:grpSpPr>
        <p:pic>
          <p:nvPicPr>
            <p:cNvPr id="5" name="Picture 4">
              <a:extLst>
                <a:ext uri="{FF2B5EF4-FFF2-40B4-BE49-F238E27FC236}">
                  <a16:creationId xmlns:a16="http://schemas.microsoft.com/office/drawing/2014/main" xmlns="" id="{BFAFE31F-81EF-4F38-BA03-8B660A21DCC3}"/>
                </a:ext>
              </a:extLst>
            </p:cNvPr>
            <p:cNvPicPr>
              <a:picLocks noChangeAspect="1"/>
            </p:cNvPicPr>
            <p:nvPr/>
          </p:nvPicPr>
          <p:blipFill rotWithShape="1">
            <a:blip r:embed="rId2"/>
            <a:srcRect l="1432" r="2679"/>
            <a:stretch/>
          </p:blipFill>
          <p:spPr>
            <a:xfrm>
              <a:off x="8391630" y="2284731"/>
              <a:ext cx="2831018" cy="3936497"/>
            </a:xfrm>
            <a:prstGeom prst="rect">
              <a:avLst/>
            </a:prstGeom>
          </p:spPr>
        </p:pic>
        <p:sp>
          <p:nvSpPr>
            <p:cNvPr id="15" name="Rectangle 14">
              <a:extLst>
                <a:ext uri="{FF2B5EF4-FFF2-40B4-BE49-F238E27FC236}">
                  <a16:creationId xmlns:a16="http://schemas.microsoft.com/office/drawing/2014/main" xmlns="" id="{330E01A7-6190-4144-89FA-C4C780CB60D9}"/>
                </a:ext>
              </a:extLst>
            </p:cNvPr>
            <p:cNvSpPr/>
            <p:nvPr/>
          </p:nvSpPr>
          <p:spPr>
            <a:xfrm>
              <a:off x="8391630" y="6209653"/>
              <a:ext cx="3812093" cy="115606"/>
            </a:xfrm>
            <a:prstGeom prst="rect">
              <a:avLst/>
            </a:prstGeom>
            <a:solidFill>
              <a:srgbClr val="4FAED1"/>
            </a:solidFill>
            <a:ln>
              <a:solidFill>
                <a:srgbClr val="4FAE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087975634"/>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0-#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000" fill="hold"/>
                                        <p:tgtEl>
                                          <p:spTgt spid="11"/>
                                        </p:tgtEl>
                                        <p:attrNameLst>
                                          <p:attrName>ppt_x</p:attrName>
                                        </p:attrNameLst>
                                      </p:cBhvr>
                                      <p:tavLst>
                                        <p:tav tm="0">
                                          <p:val>
                                            <p:strVal val="0-#ppt_w/2"/>
                                          </p:val>
                                        </p:tav>
                                        <p:tav tm="100000">
                                          <p:val>
                                            <p:strVal val="#ppt_x"/>
                                          </p:val>
                                        </p:tav>
                                      </p:tavLst>
                                    </p:anim>
                                    <p:anim calcmode="lin" valueType="num">
                                      <p:cBhvr additive="base">
                                        <p:cTn id="24" dur="20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1+#ppt_w/2"/>
                                          </p:val>
                                        </p:tav>
                                        <p:tav tm="100000">
                                          <p:val>
                                            <p:strVal val="#ppt_x"/>
                                          </p:val>
                                        </p:tav>
                                      </p:tavLst>
                                    </p:anim>
                                    <p:anim calcmode="lin" valueType="num">
                                      <p:cBhvr additive="base">
                                        <p:cTn id="28" dur="2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1"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1500" fill="hold"/>
                                        <p:tgtEl>
                                          <p:spTgt spid="2"/>
                                        </p:tgtEl>
                                        <p:attrNameLst>
                                          <p:attrName>ppt_x</p:attrName>
                                        </p:attrNameLst>
                                      </p:cBhvr>
                                      <p:tavLst>
                                        <p:tav tm="0">
                                          <p:val>
                                            <p:strVal val="#ppt_x"/>
                                          </p:val>
                                        </p:tav>
                                        <p:tav tm="100000">
                                          <p:val>
                                            <p:strVal val="#ppt_x"/>
                                          </p:val>
                                        </p:tav>
                                      </p:tavLst>
                                    </p:anim>
                                    <p:anim calcmode="lin" valueType="num">
                                      <p:cBhvr additive="base">
                                        <p:cTn id="33" dur="1500" fill="hold"/>
                                        <p:tgtEl>
                                          <p:spTgt spid="2"/>
                                        </p:tgtEl>
                                        <p:attrNameLst>
                                          <p:attrName>ppt_y</p:attrName>
                                        </p:attrNameLst>
                                      </p:cBhvr>
                                      <p:tavLst>
                                        <p:tav tm="0">
                                          <p:val>
                                            <p:strVal val="0-#ppt_h/2"/>
                                          </p:val>
                                        </p:tav>
                                        <p:tav tm="100000">
                                          <p:val>
                                            <p:strVal val="#ppt_y"/>
                                          </p:val>
                                        </p:tav>
                                      </p:tavLst>
                                    </p:anim>
                                  </p:childTnLst>
                                </p:cTn>
                              </p:par>
                              <p:par>
                                <p:cTn id="34" presetID="2" presetClass="entr" presetSubtype="4" fill="hold" grpId="0"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250" fill="hold"/>
                                        <p:tgtEl>
                                          <p:spTgt spid="9"/>
                                        </p:tgtEl>
                                        <p:attrNameLst>
                                          <p:attrName>ppt_x</p:attrName>
                                        </p:attrNameLst>
                                      </p:cBhvr>
                                      <p:tavLst>
                                        <p:tav tm="0">
                                          <p:val>
                                            <p:strVal val="#ppt_x"/>
                                          </p:val>
                                        </p:tav>
                                        <p:tav tm="100000">
                                          <p:val>
                                            <p:strVal val="#ppt_x"/>
                                          </p:val>
                                        </p:tav>
                                      </p:tavLst>
                                    </p:anim>
                                    <p:anim calcmode="lin" valueType="num">
                                      <p:cBhvr additive="base">
                                        <p:cTn id="37" dur="125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2000"/>
                                        <p:tgtEl>
                                          <p:spTgt spid="3">
                                            <p:txEl>
                                              <p:pRg st="0" end="0"/>
                                            </p:txEl>
                                          </p:spTgt>
                                        </p:tgtEl>
                                      </p:cBhvr>
                                    </p:animEffect>
                                  </p:childTnLst>
                                </p:cTn>
                              </p:par>
                            </p:childTnLst>
                          </p:cTn>
                        </p:par>
                        <p:par>
                          <p:cTn id="42" fill="hold">
                            <p:stCondLst>
                              <p:cond delay="5500"/>
                            </p:stCondLst>
                            <p:childTnLst>
                              <p:par>
                                <p:cTn id="43" presetID="22" presetClass="entr" presetSubtype="4" fill="hold" nodeType="afterEffect">
                                  <p:stCondLst>
                                    <p:cond delay="500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down)">
                                      <p:cBhvr>
                                        <p:cTn id="45" dur="2000"/>
                                        <p:tgtEl>
                                          <p:spTgt spid="3">
                                            <p:txEl>
                                              <p:pRg st="2" end="2"/>
                                            </p:txEl>
                                          </p:spTgt>
                                        </p:tgtEl>
                                      </p:cBhvr>
                                    </p:animEffect>
                                  </p:childTnLst>
                                </p:cTn>
                              </p:par>
                            </p:childTnLst>
                          </p:cTn>
                        </p:par>
                        <p:par>
                          <p:cTn id="46" fill="hold">
                            <p:stCondLst>
                              <p:cond delay="12500"/>
                            </p:stCondLst>
                            <p:childTnLst>
                              <p:par>
                                <p:cTn id="47" presetID="2" presetClass="exit" presetSubtype="4" fill="hold" grpId="0" nodeType="afterEffect">
                                  <p:stCondLst>
                                    <p:cond delay="9000"/>
                                  </p:stCondLst>
                                  <p:childTnLst>
                                    <p:anim calcmode="lin" valueType="num">
                                      <p:cBhvr additive="base">
                                        <p:cTn id="48" dur="10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1000"/>
                                        <p:tgtEl>
                                          <p:spTgt spid="3">
                                            <p:txEl>
                                              <p:pRg st="0" end="0"/>
                                            </p:txEl>
                                          </p:spTgt>
                                        </p:tgtEl>
                                        <p:attrNameLst>
                                          <p:attrName>ppt_y</p:attrName>
                                        </p:attrNameLst>
                                      </p:cBhvr>
                                      <p:tavLst>
                                        <p:tav tm="0">
                                          <p:val>
                                            <p:strVal val="ppt_y"/>
                                          </p:val>
                                        </p:tav>
                                        <p:tav tm="100000">
                                          <p:val>
                                            <p:strVal val="1+ppt_h/2"/>
                                          </p:val>
                                        </p:tav>
                                      </p:tavLst>
                                    </p:anim>
                                    <p:set>
                                      <p:cBhvr>
                                        <p:cTn id="50" dur="1" fill="hold">
                                          <p:stCondLst>
                                            <p:cond delay="999"/>
                                          </p:stCondLst>
                                        </p:cTn>
                                        <p:tgtEl>
                                          <p:spTgt spid="3">
                                            <p:txEl>
                                              <p:pRg st="0" end="0"/>
                                            </p:txEl>
                                          </p:spTgt>
                                        </p:tgtEl>
                                        <p:attrNameLst>
                                          <p:attrName>style.visibility</p:attrName>
                                        </p:attrNameLst>
                                      </p:cBhvr>
                                      <p:to>
                                        <p:strVal val="hidden"/>
                                      </p:to>
                                    </p:set>
                                  </p:childTnLst>
                                </p:cTn>
                              </p:par>
                              <p:par>
                                <p:cTn id="51" presetID="2" presetClass="exit" presetSubtype="4" fill="hold" grpId="0" nodeType="withEffect">
                                  <p:stCondLst>
                                    <p:cond delay="9000"/>
                                  </p:stCondLst>
                                  <p:childTnLst>
                                    <p:anim calcmode="lin" valueType="num">
                                      <p:cBhvr additive="base">
                                        <p:cTn id="52" dur="10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3" dur="1000"/>
                                        <p:tgtEl>
                                          <p:spTgt spid="3">
                                            <p:txEl>
                                              <p:pRg st="2" end="2"/>
                                            </p:txEl>
                                          </p:spTgt>
                                        </p:tgtEl>
                                        <p:attrNameLst>
                                          <p:attrName>ppt_y</p:attrName>
                                        </p:attrNameLst>
                                      </p:cBhvr>
                                      <p:tavLst>
                                        <p:tav tm="0">
                                          <p:val>
                                            <p:strVal val="ppt_y"/>
                                          </p:val>
                                        </p:tav>
                                        <p:tav tm="100000">
                                          <p:val>
                                            <p:strVal val="1+ppt_h/2"/>
                                          </p:val>
                                        </p:tav>
                                      </p:tavLst>
                                    </p:anim>
                                    <p:set>
                                      <p:cBhvr>
                                        <p:cTn id="54"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2" grpId="0"/>
      <p:bldP spid="9" grpId="0"/>
      <p:bldP spid="10" grpId="0" animBg="1"/>
      <p:bldP spid="11" grpId="0"/>
      <p:bldP spid="12" grpId="0" animBg="1"/>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2057400"/>
            <a:ext cx="12191999" cy="4279433"/>
          </a:xfrm>
          <a:prstGeom prst="rect">
            <a:avLst/>
          </a:prstGeom>
          <a:solidFill>
            <a:srgbClr val="354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0655" y="2739431"/>
            <a:ext cx="5218241" cy="3244684"/>
          </a:xfrm>
        </p:spPr>
        <p:txBody>
          <a:bodyPr>
            <a:normAutofit/>
          </a:bodyPr>
          <a:lstStyle/>
          <a:p>
            <a:pPr marL="0" indent="0">
              <a:buNone/>
            </a:pPr>
            <a:r>
              <a:rPr lang="en-US" sz="2000" dirty="0">
                <a:solidFill>
                  <a:schemeClr val="bg1"/>
                </a:solidFill>
                <a:latin typeface="Arial" panose="020B0604020202020204" pitchFamily="34" charset="0"/>
                <a:cs typeface="Arial" panose="020B0604020202020204" pitchFamily="34" charset="0"/>
              </a:rPr>
              <a:t>I have a particular interest in the piriform cortex, a key brain region for processing the sense of smell, and its involvement in epileptic activity.</a:t>
            </a:r>
          </a:p>
          <a:p>
            <a:pPr marL="0" indent="0">
              <a:buNone/>
            </a:pPr>
            <a:endParaRPr lang="en-AU" sz="1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My clinical work at the Austin Hospital has been in the epilepsy and first-seizure clinics and as part of the pre-surgical Comprehensive Epilepsy Program.</a:t>
            </a:r>
            <a:endParaRPr lang="en-AU" sz="2000" dirty="0">
              <a:solidFill>
                <a:schemeClr val="bg1"/>
              </a:solidFill>
              <a:latin typeface="Arial" panose="020B0604020202020204" pitchFamily="34" charset="0"/>
              <a:cs typeface="Arial" panose="020B0604020202020204" pitchFamily="34" charset="0"/>
            </a:endParaRPr>
          </a:p>
          <a:p>
            <a:pPr marL="0" indent="0">
              <a:buNone/>
            </a:pPr>
            <a:endParaRPr lang="en-GB" sz="1000" dirty="0">
              <a:solidFill>
                <a:schemeClr val="bg1"/>
              </a:solidFill>
              <a:latin typeface="Arial" panose="020B0604020202020204" pitchFamily="34" charset="0"/>
              <a:cs typeface="Arial" panose="020B0604020202020204" pitchFamily="34" charset="0"/>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49401" y="2649780"/>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9" name="Title 1"/>
          <p:cNvSpPr txBox="1">
            <a:spLocks/>
          </p:cNvSpPr>
          <p:nvPr/>
        </p:nvSpPr>
        <p:spPr>
          <a:xfrm rot="10800000">
            <a:off x="6495665" y="4437510"/>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0" name="Rectangle 9">
            <a:extLst>
              <a:ext uri="{FF2B5EF4-FFF2-40B4-BE49-F238E27FC236}">
                <a16:creationId xmlns:a16="http://schemas.microsoft.com/office/drawing/2014/main" xmlns="" id="{CA05FC7A-F0F5-45EB-9FCE-614BE20635C0}"/>
              </a:ext>
            </a:extLst>
          </p:cNvPr>
          <p:cNvSpPr/>
          <p:nvPr/>
        </p:nvSpPr>
        <p:spPr>
          <a:xfrm>
            <a:off x="1" y="1540497"/>
            <a:ext cx="11213800" cy="41084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xmlns="" id="{47D1FA3E-FA9C-4C02-AA49-E6757E2AB658}"/>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4FAED1"/>
                </a:solidFill>
                <a:latin typeface="Arial" panose="020B0604020202020204" pitchFamily="34" charset="0"/>
                <a:cs typeface="Arial" panose="020B0604020202020204" pitchFamily="34" charset="0"/>
              </a:rPr>
              <a:t>2012</a:t>
            </a:r>
          </a:p>
        </p:txBody>
      </p:sp>
      <p:sp>
        <p:nvSpPr>
          <p:cNvPr id="12" name="Rectangle 11">
            <a:extLst>
              <a:ext uri="{FF2B5EF4-FFF2-40B4-BE49-F238E27FC236}">
                <a16:creationId xmlns:a16="http://schemas.microsoft.com/office/drawing/2014/main" xmlns="" id="{DEEAA7E5-8FAE-4D5C-BA28-3BD9265B4E68}"/>
              </a:ext>
            </a:extLst>
          </p:cNvPr>
          <p:cNvSpPr/>
          <p:nvPr/>
        </p:nvSpPr>
        <p:spPr>
          <a:xfrm>
            <a:off x="6951646" y="2057400"/>
            <a:ext cx="4262155" cy="22733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3B35FB8-090D-4248-9370-19C236FB54D2}"/>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7" name="Title 1">
            <a:extLst>
              <a:ext uri="{FF2B5EF4-FFF2-40B4-BE49-F238E27FC236}">
                <a16:creationId xmlns:a16="http://schemas.microsoft.com/office/drawing/2014/main" xmlns="" id="{B35172A1-8DFF-4674-B05F-12C8D7FB73D3}"/>
              </a:ext>
            </a:extLst>
          </p:cNvPr>
          <p:cNvSpPr txBox="1">
            <a:spLocks/>
          </p:cNvSpPr>
          <p:nvPr/>
        </p:nvSpPr>
        <p:spPr>
          <a:xfrm>
            <a:off x="1603830" y="413533"/>
            <a:ext cx="585052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err="1">
                <a:latin typeface="Arial" panose="020B0604020202020204" pitchFamily="34" charset="0"/>
                <a:cs typeface="Arial" panose="020B0604020202020204" pitchFamily="34" charset="0"/>
              </a:rPr>
              <a:t>Dr</a:t>
            </a:r>
            <a:r>
              <a:rPr lang="en-US" sz="2000" b="1" dirty="0">
                <a:latin typeface="Arial" panose="020B0604020202020204" pitchFamily="34" charset="0"/>
                <a:cs typeface="Arial" panose="020B0604020202020204" pitchFamily="34" charset="0"/>
              </a:rPr>
              <a:t> David Vaughan</a:t>
            </a:r>
            <a:r>
              <a:rPr lang="en-GB"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Neurologist at Austin Health; Research Officer in the Epilepsy Imaging Division, Florey Institute of Neuroscience and Mental Health</a:t>
            </a:r>
            <a:endParaRPr lang="en-AU" sz="1800" dirty="0">
              <a:latin typeface="Arial" panose="020B0604020202020204" pitchFamily="34" charset="0"/>
              <a:cs typeface="Arial" panose="020B0604020202020204" pitchFamily="34" charset="0"/>
            </a:endParaRPr>
          </a:p>
          <a:p>
            <a:pPr algn="l"/>
            <a:endParaRPr lang="en-AU" sz="1800" dirty="0">
              <a:latin typeface="Arial" panose="020B0604020202020204" pitchFamily="34" charset="0"/>
              <a:cs typeface="Arial" panose="020B0604020202020204" pitchFamily="34" charset="0"/>
            </a:endParaRPr>
          </a:p>
          <a:p>
            <a:pPr algn="l"/>
            <a:endParaRPr lang="en-US"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BFAFE31F-81EF-4F38-BA03-8B660A21DCC3}"/>
              </a:ext>
            </a:extLst>
          </p:cNvPr>
          <p:cNvPicPr>
            <a:picLocks noChangeAspect="1"/>
          </p:cNvPicPr>
          <p:nvPr/>
        </p:nvPicPr>
        <p:blipFill rotWithShape="1">
          <a:blip r:embed="rId2"/>
          <a:srcRect l="1432" r="2679"/>
          <a:stretch/>
        </p:blipFill>
        <p:spPr>
          <a:xfrm>
            <a:off x="8391630" y="2284731"/>
            <a:ext cx="2831018" cy="3936497"/>
          </a:xfrm>
          <a:prstGeom prst="rect">
            <a:avLst/>
          </a:prstGeom>
        </p:spPr>
      </p:pic>
      <p:sp>
        <p:nvSpPr>
          <p:cNvPr id="13" name="Rectangle 12">
            <a:extLst>
              <a:ext uri="{FF2B5EF4-FFF2-40B4-BE49-F238E27FC236}">
                <a16:creationId xmlns:a16="http://schemas.microsoft.com/office/drawing/2014/main" xmlns="" id="{29AEC444-A76B-443A-B0B1-0D9E52135889}"/>
              </a:ext>
            </a:extLst>
          </p:cNvPr>
          <p:cNvSpPr/>
          <p:nvPr/>
        </p:nvSpPr>
        <p:spPr>
          <a:xfrm>
            <a:off x="8391630" y="6209653"/>
            <a:ext cx="3812093" cy="115606"/>
          </a:xfrm>
          <a:prstGeom prst="rect">
            <a:avLst/>
          </a:prstGeom>
          <a:solidFill>
            <a:srgbClr val="4FAED1"/>
          </a:solidFill>
          <a:ln>
            <a:solidFill>
              <a:srgbClr val="4FAE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48031012"/>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2" presetClass="entr" presetSubtype="4" fill="hold" nodeType="afterEffect">
                                  <p:stCondLst>
                                    <p:cond delay="55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1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17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57400"/>
            <a:ext cx="12191999" cy="4279434"/>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528828" y="370402"/>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200" b="1" dirty="0"/>
              <a:t>Dr Andrew Neal,</a:t>
            </a:r>
            <a:r>
              <a:rPr lang="en-AU" sz="2200" dirty="0"/>
              <a:t> </a:t>
            </a:r>
            <a:r>
              <a:rPr lang="en-AU" sz="1800" dirty="0">
                <a:latin typeface="Arial"/>
                <a:cs typeface="Arial"/>
              </a:rPr>
              <a:t>Consultant Neurologist, Royal Melbourne Hospital, St Vincent’s Hospital Melbourne; Miriam Greenfield Fellow, RACP, University of Melbourne </a:t>
            </a:r>
            <a:r>
              <a:rPr lang="en-AU" sz="2000" dirty="0">
                <a:latin typeface="Arial"/>
                <a:cs typeface="Arial"/>
              </a:rPr>
              <a:t/>
            </a:r>
            <a:br>
              <a:rPr lang="en-AU" sz="2000" dirty="0">
                <a:latin typeface="Arial"/>
                <a:cs typeface="Arial"/>
              </a:rPr>
            </a:br>
            <a:endParaRPr lang="en-US" sz="2000" dirty="0">
              <a:latin typeface="Arial"/>
              <a:cs typeface="Arial"/>
            </a:endParaRPr>
          </a:p>
        </p:txBody>
      </p:sp>
      <p:pic>
        <p:nvPicPr>
          <p:cNvPr id="12" name="Picture 11" descr="Andrew Neal photo.png">
            <a:extLst>
              <a:ext uri="{FF2B5EF4-FFF2-40B4-BE49-F238E27FC236}">
                <a16:creationId xmlns:a16="http://schemas.microsoft.com/office/drawing/2014/main" xmlns="" id="{99109DFE-2670-4F08-B0F5-3D574EB0343B}"/>
              </a:ext>
            </a:extLst>
          </p:cNvPr>
          <p:cNvPicPr>
            <a:picLocks noChangeAspect="1"/>
          </p:cNvPicPr>
          <p:nvPr/>
        </p:nvPicPr>
        <p:blipFill rotWithShape="1">
          <a:blip r:embed="rId2">
            <a:extLst>
              <a:ext uri="{28A0092B-C50C-407E-A947-70E740481C1C}">
                <a14:useLocalDpi xmlns:a14="http://schemas.microsoft.com/office/drawing/2010/main" val="0"/>
              </a:ext>
            </a:extLst>
          </a:blip>
          <a:srcRect l="2767" t="714" r="2470" b="2998"/>
          <a:stretch/>
        </p:blipFill>
        <p:spPr>
          <a:xfrm>
            <a:off x="8404608" y="2284731"/>
            <a:ext cx="2836271" cy="4052102"/>
          </a:xfrm>
          <a:prstGeom prst="rect">
            <a:avLst/>
          </a:prstGeom>
        </p:spPr>
      </p:pic>
      <p:sp>
        <p:nvSpPr>
          <p:cNvPr id="4" name="Rectangle 3">
            <a:extLst>
              <a:ext uri="{FF2B5EF4-FFF2-40B4-BE49-F238E27FC236}">
                <a16:creationId xmlns:a16="http://schemas.microsoft.com/office/drawing/2014/main" xmlns="" id="{4041B2CC-0339-43CD-B406-6F1F4A664FBC}"/>
              </a:ext>
            </a:extLst>
          </p:cNvPr>
          <p:cNvSpPr/>
          <p:nvPr/>
        </p:nvSpPr>
        <p:spPr>
          <a:xfrm>
            <a:off x="0" y="1540497"/>
            <a:ext cx="11232851" cy="41084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xmlns="" id="{5FAEDEFD-0FCB-41B1-B0D9-47236DDB551E}"/>
              </a:ext>
            </a:extLst>
          </p:cNvPr>
          <p:cNvSpPr txBox="1"/>
          <p:nvPr/>
        </p:nvSpPr>
        <p:spPr>
          <a:xfrm>
            <a:off x="9890452" y="1055345"/>
            <a:ext cx="1638305" cy="646331"/>
          </a:xfrm>
          <a:prstGeom prst="rect">
            <a:avLst/>
          </a:prstGeom>
          <a:noFill/>
        </p:spPr>
        <p:txBody>
          <a:bodyPr wrap="square" rtlCol="0">
            <a:spAutoFit/>
          </a:bodyPr>
          <a:lstStyle/>
          <a:p>
            <a:pPr algn="ctr"/>
            <a:r>
              <a:rPr lang="en-AU" sz="3600" i="1" dirty="0">
                <a:solidFill>
                  <a:srgbClr val="4FAED1"/>
                </a:solidFill>
                <a:latin typeface="Arial" panose="020B0604020202020204" pitchFamily="34" charset="0"/>
                <a:cs typeface="Arial" panose="020B0604020202020204" pitchFamily="34" charset="0"/>
              </a:rPr>
              <a:t>2016</a:t>
            </a:r>
          </a:p>
        </p:txBody>
      </p:sp>
      <p:sp>
        <p:nvSpPr>
          <p:cNvPr id="15" name="TextBox 14">
            <a:extLst>
              <a:ext uri="{FF2B5EF4-FFF2-40B4-BE49-F238E27FC236}">
                <a16:creationId xmlns:a16="http://schemas.microsoft.com/office/drawing/2014/main" xmlns="" id="{529A1B10-BE9B-46E5-876E-0D0629913A44}"/>
              </a:ext>
            </a:extLst>
          </p:cNvPr>
          <p:cNvSpPr txBox="1"/>
          <p:nvPr/>
        </p:nvSpPr>
        <p:spPr>
          <a:xfrm>
            <a:off x="653224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sp>
        <p:nvSpPr>
          <p:cNvPr id="19" name="Rectangle 18">
            <a:extLst>
              <a:ext uri="{FF2B5EF4-FFF2-40B4-BE49-F238E27FC236}">
                <a16:creationId xmlns:a16="http://schemas.microsoft.com/office/drawing/2014/main" xmlns="" id="{161BAB74-BD8B-4386-9A7D-43D63FF241B5}"/>
              </a:ext>
            </a:extLst>
          </p:cNvPr>
          <p:cNvSpPr/>
          <p:nvPr/>
        </p:nvSpPr>
        <p:spPr>
          <a:xfrm>
            <a:off x="6951646" y="2057400"/>
            <a:ext cx="4289237" cy="227331"/>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xmlns="" id="{8EB2896A-A833-4190-B42F-7A0324B82017}"/>
              </a:ext>
            </a:extLst>
          </p:cNvPr>
          <p:cNvSpPr>
            <a:spLocks noGrp="1"/>
          </p:cNvSpPr>
          <p:nvPr>
            <p:ph idx="1"/>
          </p:nvPr>
        </p:nvSpPr>
        <p:spPr>
          <a:xfrm>
            <a:off x="2103805" y="3414126"/>
            <a:ext cx="5218241" cy="3291474"/>
          </a:xfrm>
        </p:spPr>
        <p:txBody>
          <a:bodyPr>
            <a:normAutofit/>
          </a:bodyPr>
          <a:lstStyle/>
          <a:p>
            <a:pPr marL="0" indent="0">
              <a:buNone/>
            </a:pPr>
            <a:r>
              <a:rPr lang="en-AU" sz="2000" dirty="0">
                <a:solidFill>
                  <a:schemeClr val="bg1">
                    <a:alpha val="80000"/>
                  </a:schemeClr>
                </a:solidFill>
                <a:latin typeface="Arial"/>
                <a:cs typeface="Arial"/>
              </a:rPr>
              <a:t>My other area of interest is invasive EEG and in 2018 I’ll be commencing a one-year stereo-EEG fellowship in Lyon, France.</a:t>
            </a:r>
          </a:p>
          <a:p>
            <a:pPr marL="0" indent="0">
              <a:buNone/>
            </a:pPr>
            <a:endParaRPr lang="en-AU" sz="1800" dirty="0">
              <a:solidFill>
                <a:schemeClr val="bg1">
                  <a:alpha val="80000"/>
                </a:schemeClr>
              </a:solidFill>
              <a:latin typeface="Arial"/>
              <a:cs typeface="Arial"/>
            </a:endParaRPr>
          </a:p>
          <a:p>
            <a:endParaRPr lang="en-US" sz="1800" dirty="0">
              <a:latin typeface="Arial"/>
              <a:cs typeface="Arial"/>
            </a:endParaRPr>
          </a:p>
        </p:txBody>
      </p:sp>
      <p:sp>
        <p:nvSpPr>
          <p:cNvPr id="17" name="Title 1">
            <a:extLst>
              <a:ext uri="{FF2B5EF4-FFF2-40B4-BE49-F238E27FC236}">
                <a16:creationId xmlns:a16="http://schemas.microsoft.com/office/drawing/2014/main" xmlns="" id="{84C778EB-FFD4-43A9-8B48-D34400D56DC0}"/>
              </a:ext>
            </a:extLst>
          </p:cNvPr>
          <p:cNvSpPr txBox="1">
            <a:spLocks/>
          </p:cNvSpPr>
          <p:nvPr/>
        </p:nvSpPr>
        <p:spPr>
          <a:xfrm>
            <a:off x="1562101" y="3069214"/>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8" name="Title 1">
            <a:extLst>
              <a:ext uri="{FF2B5EF4-FFF2-40B4-BE49-F238E27FC236}">
                <a16:creationId xmlns:a16="http://schemas.microsoft.com/office/drawing/2014/main" xmlns="" id="{EB861A56-D0C0-4388-8C2D-E7546CA6A6AC}"/>
              </a:ext>
            </a:extLst>
          </p:cNvPr>
          <p:cNvSpPr txBox="1">
            <a:spLocks/>
          </p:cNvSpPr>
          <p:nvPr/>
        </p:nvSpPr>
        <p:spPr>
          <a:xfrm rot="10800000">
            <a:off x="6478540" y="3595436"/>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3" name="Rectangle 12">
            <a:extLst>
              <a:ext uri="{FF2B5EF4-FFF2-40B4-BE49-F238E27FC236}">
                <a16:creationId xmlns:a16="http://schemas.microsoft.com/office/drawing/2014/main" xmlns="" id="{311FDD74-4BEB-4F1E-861E-93DA2511E007}"/>
              </a:ext>
            </a:extLst>
          </p:cNvPr>
          <p:cNvSpPr/>
          <p:nvPr/>
        </p:nvSpPr>
        <p:spPr>
          <a:xfrm>
            <a:off x="8390540" y="6223175"/>
            <a:ext cx="3801459" cy="115284"/>
          </a:xfrm>
          <a:prstGeom prst="rect">
            <a:avLst/>
          </a:prstGeom>
          <a:solidFill>
            <a:srgbClr val="4FAE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26805654"/>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2" presetClass="entr" presetSubtype="4"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2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14" dur="2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 </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3154844491"/>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7199" y="1683975"/>
            <a:ext cx="10464799" cy="32416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F30505-536C-4A75-B3B9-4B002172F4C6}"/>
              </a:ext>
            </a:extLst>
          </p:cNvPr>
          <p:cNvGrpSpPr/>
          <p:nvPr/>
        </p:nvGrpSpPr>
        <p:grpSpPr>
          <a:xfrm>
            <a:off x="1" y="1"/>
            <a:ext cx="10159999" cy="1717287"/>
            <a:chOff x="0" y="0"/>
            <a:chExt cx="9144000" cy="1683661"/>
          </a:xfrm>
        </p:grpSpPr>
        <p:sp>
          <p:nvSpPr>
            <p:cNvPr id="5" name="Rectangle 4">
              <a:extLst>
                <a:ext uri="{FF2B5EF4-FFF2-40B4-BE49-F238E27FC236}">
                  <a16:creationId xmlns:a16="http://schemas.microsoft.com/office/drawing/2014/main" xmlns="" id="{C9F005AC-DDB5-4A92-AF4B-098146D2CDAC}"/>
                </a:ext>
              </a:extLst>
            </p:cNvPr>
            <p:cNvSpPr/>
            <p:nvPr/>
          </p:nvSpPr>
          <p:spPr>
            <a:xfrm>
              <a:off x="0" y="0"/>
              <a:ext cx="9144000" cy="1650999"/>
            </a:xfrm>
            <a:prstGeom prst="rect">
              <a:avLst/>
            </a:prstGeom>
            <a:solidFill>
              <a:srgbClr val="354B9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xmlns="" id="{DA221FB0-541C-42DE-AEB1-8F20A70AB410}"/>
                </a:ext>
              </a:extLst>
            </p:cNvPr>
            <p:cNvCxnSpPr/>
            <p:nvPr/>
          </p:nvCxnSpPr>
          <p:spPr>
            <a:xfrm>
              <a:off x="0" y="1683661"/>
              <a:ext cx="9144000" cy="0"/>
            </a:xfrm>
            <a:prstGeom prst="line">
              <a:avLst/>
            </a:prstGeom>
            <a:ln w="63500">
              <a:solidFill>
                <a:srgbClr val="D57800"/>
              </a:solidFill>
            </a:ln>
            <a:effectLst/>
          </p:spPr>
          <p:style>
            <a:lnRef idx="2">
              <a:schemeClr val="accent1"/>
            </a:lnRef>
            <a:fillRef idx="0">
              <a:schemeClr val="accent1"/>
            </a:fillRef>
            <a:effectRef idx="1">
              <a:schemeClr val="accent1"/>
            </a:effectRef>
            <a:fontRef idx="minor">
              <a:schemeClr val="tx1"/>
            </a:fontRef>
          </p:style>
        </p:cxnSp>
      </p:grpSp>
      <p:sp>
        <p:nvSpPr>
          <p:cNvPr id="4" name="Subtitle 2"/>
          <p:cNvSpPr txBox="1">
            <a:spLocks/>
          </p:cNvSpPr>
          <p:nvPr/>
        </p:nvSpPr>
        <p:spPr>
          <a:xfrm>
            <a:off x="2019365" y="2630406"/>
            <a:ext cx="6780738"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AU" sz="2000" dirty="0">
                <a:solidFill>
                  <a:schemeClr val="bg1"/>
                </a:solidFill>
                <a:latin typeface="Arial"/>
                <a:cs typeface="Arial"/>
              </a:rPr>
              <a:t>Visit the Epilepsy Society of Australia website</a:t>
            </a:r>
            <a:br>
              <a:rPr lang="en-AU" sz="2000" dirty="0">
                <a:solidFill>
                  <a:schemeClr val="bg1"/>
                </a:solidFill>
                <a:latin typeface="Arial"/>
                <a:cs typeface="Arial"/>
              </a:rPr>
            </a:br>
            <a:r>
              <a:rPr lang="en-AU" sz="2000" dirty="0">
                <a:solidFill>
                  <a:schemeClr val="bg1"/>
                </a:solidFill>
                <a:latin typeface="Arial"/>
                <a:cs typeface="Arial"/>
              </a:rPr>
              <a:t>for information on how to apply</a:t>
            </a:r>
          </a:p>
          <a:p>
            <a:pPr algn="r"/>
            <a:endParaRPr lang="en-AU" sz="1200" dirty="0">
              <a:solidFill>
                <a:schemeClr val="bg1"/>
              </a:solidFill>
              <a:latin typeface="Arial"/>
              <a:cs typeface="Arial"/>
            </a:endParaRPr>
          </a:p>
          <a:p>
            <a:pPr algn="r"/>
            <a:r>
              <a:rPr lang="en-AU" sz="2400" dirty="0" err="1">
                <a:solidFill>
                  <a:schemeClr val="bg1"/>
                </a:solidFill>
                <a:latin typeface="Arial"/>
                <a:cs typeface="Arial"/>
              </a:rPr>
              <a:t>www.epilepsy-society.org.au</a:t>
            </a:r>
            <a:r>
              <a:rPr lang="en-AU" sz="2400" dirty="0">
                <a:solidFill>
                  <a:schemeClr val="bg1"/>
                </a:solidFill>
                <a:latin typeface="Arial"/>
                <a:cs typeface="Arial"/>
              </a:rPr>
              <a:t>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
        <p:nvSpPr>
          <p:cNvPr id="2" name="Title 1"/>
          <p:cNvSpPr>
            <a:spLocks noGrp="1"/>
          </p:cNvSpPr>
          <p:nvPr>
            <p:ph type="ctrTitle"/>
          </p:nvPr>
        </p:nvSpPr>
        <p:spPr>
          <a:xfrm>
            <a:off x="2314790" y="245395"/>
            <a:ext cx="6485311" cy="1969905"/>
          </a:xfrm>
        </p:spPr>
        <p:txBody>
          <a:bodyPr>
            <a:normAutofit/>
          </a:bodyPr>
          <a:lstStyle/>
          <a:p>
            <a:pPr algn="r">
              <a:spcBef>
                <a:spcPts val="0"/>
              </a:spcBef>
            </a:pPr>
            <a:r>
              <a:rPr lang="en-AU" sz="3600" b="1" dirty="0">
                <a:solidFill>
                  <a:schemeClr val="bg1"/>
                </a:solidFill>
                <a:latin typeface="Arial"/>
                <a:cs typeface="Arial"/>
              </a:rPr>
              <a:t>How to apply</a:t>
            </a:r>
            <a:br>
              <a:rPr lang="en-AU" sz="3600" b="1" dirty="0">
                <a:solidFill>
                  <a:schemeClr val="bg1"/>
                </a:solidFill>
                <a:latin typeface="Arial"/>
                <a:cs typeface="Arial"/>
              </a:rPr>
            </a:br>
            <a:r>
              <a:rPr lang="en-AU" sz="1000" b="1" dirty="0">
                <a:solidFill>
                  <a:schemeClr val="bg1"/>
                </a:solidFill>
                <a:latin typeface="Arial"/>
                <a:cs typeface="Arial"/>
              </a:rPr>
              <a:t/>
            </a:r>
            <a:br>
              <a:rPr lang="en-AU" sz="1000" b="1" dirty="0">
                <a:solidFill>
                  <a:schemeClr val="bg1"/>
                </a:solidFill>
                <a:latin typeface="Arial"/>
                <a:cs typeface="Arial"/>
              </a:rPr>
            </a:br>
            <a:r>
              <a:rPr lang="en-AU" sz="2400" b="1" dirty="0">
                <a:solidFill>
                  <a:schemeClr val="bg1"/>
                </a:solidFill>
                <a:latin typeface="Arial"/>
                <a:cs typeface="Arial"/>
              </a:rPr>
              <a:t>for the ESA-UCB Clinical Scholarship</a:t>
            </a:r>
            <a:r>
              <a:rPr lang="en-AU" dirty="0"/>
              <a:t/>
            </a:r>
            <a:br>
              <a:rPr lang="en-AU" dirty="0"/>
            </a:br>
            <a:endParaRPr lang="en-US" dirty="0"/>
          </a:p>
        </p:txBody>
      </p:sp>
      <p:pic>
        <p:nvPicPr>
          <p:cNvPr id="8" name="Picture 7">
            <a:extLst>
              <a:ext uri="{FF2B5EF4-FFF2-40B4-BE49-F238E27FC236}">
                <a16:creationId xmlns:a16="http://schemas.microsoft.com/office/drawing/2014/main" xmlns="" id="{0A0DAD17-63B5-4D18-A663-8A1475C3A08F}"/>
              </a:ext>
            </a:extLst>
          </p:cNvPr>
          <p:cNvPicPr>
            <a:picLocks noChangeAspect="1"/>
          </p:cNvPicPr>
          <p:nvPr/>
        </p:nvPicPr>
        <p:blipFill>
          <a:blip r:embed="rId2"/>
          <a:stretch>
            <a:fillRect/>
          </a:stretch>
        </p:blipFill>
        <p:spPr>
          <a:xfrm>
            <a:off x="8992125" y="5709717"/>
            <a:ext cx="958558" cy="958558"/>
          </a:xfrm>
          <a:prstGeom prst="rect">
            <a:avLst/>
          </a:prstGeom>
        </p:spPr>
      </p:pic>
      <p:pic>
        <p:nvPicPr>
          <p:cNvPr id="13" name="Picture 12">
            <a:extLst>
              <a:ext uri="{FF2B5EF4-FFF2-40B4-BE49-F238E27FC236}">
                <a16:creationId xmlns:a16="http://schemas.microsoft.com/office/drawing/2014/main" xmlns="" id="{86DDA8CD-0839-4B9D-93B6-010527E3E0CE}"/>
              </a:ext>
            </a:extLst>
          </p:cNvPr>
          <p:cNvPicPr>
            <a:picLocks noChangeAspect="1"/>
          </p:cNvPicPr>
          <p:nvPr/>
        </p:nvPicPr>
        <p:blipFill>
          <a:blip r:embed="rId3"/>
          <a:stretch>
            <a:fillRect/>
          </a:stretch>
        </p:blipFill>
        <p:spPr>
          <a:xfrm>
            <a:off x="10247207" y="4985777"/>
            <a:ext cx="1843195" cy="1843195"/>
          </a:xfrm>
          <a:prstGeom prst="rect">
            <a:avLst/>
          </a:prstGeom>
        </p:spPr>
      </p:pic>
      <p:sp>
        <p:nvSpPr>
          <p:cNvPr id="16" name="Rectangle 15">
            <a:extLst>
              <a:ext uri="{FF2B5EF4-FFF2-40B4-BE49-F238E27FC236}">
                <a16:creationId xmlns:a16="http://schemas.microsoft.com/office/drawing/2014/main" xmlns="" id="{43B71F8E-F602-4BCF-BCEC-7BD8705F784C}"/>
              </a:ext>
            </a:extLst>
          </p:cNvPr>
          <p:cNvSpPr/>
          <p:nvPr/>
        </p:nvSpPr>
        <p:spPr>
          <a:xfrm>
            <a:off x="10160000" y="1"/>
            <a:ext cx="2032000" cy="4970204"/>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DABE982-49B3-411E-988E-BDAB56A7BA46}"/>
              </a:ext>
            </a:extLst>
          </p:cNvPr>
          <p:cNvPicPr>
            <a:picLocks noChangeAspect="1"/>
          </p:cNvPicPr>
          <p:nvPr/>
        </p:nvPicPr>
        <p:blipFill>
          <a:blip r:embed="rId4"/>
          <a:stretch>
            <a:fillRect/>
          </a:stretch>
        </p:blipFill>
        <p:spPr>
          <a:xfrm>
            <a:off x="7280495" y="5660028"/>
            <a:ext cx="1297570" cy="1008247"/>
          </a:xfrm>
          <a:prstGeom prst="rect">
            <a:avLst/>
          </a:prstGeom>
        </p:spPr>
      </p:pic>
    </p:spTree>
    <p:extLst>
      <p:ext uri="{BB962C8B-B14F-4D97-AF65-F5344CB8AC3E}">
        <p14:creationId xmlns:p14="http://schemas.microsoft.com/office/powerpoint/2010/main" val="939050627"/>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750" fill="hold"/>
                                        <p:tgtEl>
                                          <p:spTgt spid="11"/>
                                        </p:tgtEl>
                                        <p:attrNameLst>
                                          <p:attrName>ppt_x</p:attrName>
                                        </p:attrNameLst>
                                      </p:cBhvr>
                                      <p:tavLst>
                                        <p:tav tm="0">
                                          <p:val>
                                            <p:strVal val="#ppt_x"/>
                                          </p:val>
                                        </p:tav>
                                        <p:tav tm="100000">
                                          <p:val>
                                            <p:strVal val="#ppt_x"/>
                                          </p:val>
                                        </p:tav>
                                      </p:tavLst>
                                    </p:anim>
                                    <p:anim calcmode="lin" valueType="num">
                                      <p:cBhvr additive="base">
                                        <p:cTn id="8" dur="1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ppt_x"/>
                                          </p:val>
                                        </p:tav>
                                        <p:tav tm="100000">
                                          <p:val>
                                            <p:strVal val="#ppt_x"/>
                                          </p:val>
                                        </p:tav>
                                      </p:tavLst>
                                    </p:anim>
                                    <p:anim calcmode="lin" valueType="num">
                                      <p:cBhvr additive="base">
                                        <p:cTn id="20" dur="1250" fill="hold"/>
                                        <p:tgtEl>
                                          <p:spTgt spid="2"/>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10" presetClass="entr" presetSubtype="0" fill="hold" nodeType="withEffect">
                                  <p:stCondLst>
                                    <p:cond delay="2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childTnLst>
                                </p:cTn>
                              </p:par>
                              <p:par>
                                <p:cTn id="27" presetID="10" presetClass="entr" presetSubtype="0" fill="hold" nodeType="withEffect">
                                  <p:stCondLst>
                                    <p:cond delay="2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000"/>
                            </p:stCondLst>
                            <p:childTnLst>
                              <p:par>
                                <p:cTn id="31" presetID="10" presetClass="entr" presetSubtype="0" fill="hold" nodeType="afterEffect">
                                  <p:stCondLst>
                                    <p:cond delay="7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2500"/>
                                        <p:tgtEl>
                                          <p:spTgt spid="4">
                                            <p:txEl>
                                              <p:pRg st="0" end="0"/>
                                            </p:txEl>
                                          </p:spTgt>
                                        </p:tgtEl>
                                      </p:cBhvr>
                                    </p:animEffect>
                                  </p:childTnLst>
                                </p:cTn>
                              </p:par>
                            </p:childTnLst>
                          </p:cTn>
                        </p:par>
                        <p:par>
                          <p:cTn id="34" fill="hold">
                            <p:stCondLst>
                              <p:cond delay="6250"/>
                            </p:stCondLst>
                            <p:childTnLst>
                              <p:par>
                                <p:cTn id="35" presetID="2" presetClass="entr" presetSubtype="8" fill="hold" nodeType="afterEffect">
                                  <p:stCondLst>
                                    <p:cond delay="0"/>
                                  </p:stCondLst>
                                  <p:iterate type="lt">
                                    <p:tmPct val="0"/>
                                  </p:iterate>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23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8" dur="23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8550"/>
                            </p:stCondLst>
                            <p:childTnLst>
                              <p:par>
                                <p:cTn id="40" presetID="28" presetClass="emph" presetSubtype="0" fill="hold" nodeType="afterEffect">
                                  <p:stCondLst>
                                    <p:cond delay="0"/>
                                  </p:stCondLst>
                                  <p:iterate type="lt">
                                    <p:tmPct val="10000"/>
                                  </p:iterate>
                                  <p:childTnLst>
                                    <p:animClr clrSpc="rgb" dir="cw">
                                      <p:cBhvr override="childStyle">
                                        <p:cTn id="41" dur="500" fill="hold"/>
                                        <p:tgtEl>
                                          <p:spTgt spid="4">
                                            <p:txEl>
                                              <p:pRg st="2" end="2"/>
                                            </p:txEl>
                                          </p:spTgt>
                                        </p:tgtEl>
                                        <p:attrNameLst>
                                          <p:attrName>style.color</p:attrName>
                                        </p:attrNameLst>
                                      </p:cBhvr>
                                      <p:to>
                                        <a:srgbClr val="D57800"/>
                                      </p:to>
                                    </p:animClr>
                                    <p:animClr clrSpc="rgb" dir="cw">
                                      <p:cBhvr>
                                        <p:cTn id="42" dur="500" fill="hold"/>
                                        <p:tgtEl>
                                          <p:spTgt spid="4">
                                            <p:txEl>
                                              <p:pRg st="2" end="2"/>
                                            </p:txEl>
                                          </p:spTgt>
                                        </p:tgtEl>
                                        <p:attrNameLst>
                                          <p:attrName>fillcolor</p:attrName>
                                        </p:attrNameLst>
                                      </p:cBhvr>
                                      <p:to>
                                        <a:srgbClr val="D57800"/>
                                      </p:to>
                                    </p:animClr>
                                    <p:set>
                                      <p:cBhvr>
                                        <p:cTn id="43" dur="500" fill="hold"/>
                                        <p:tgtEl>
                                          <p:spTgt spid="4">
                                            <p:txEl>
                                              <p:pRg st="2" end="2"/>
                                            </p:txEl>
                                          </p:spTgt>
                                        </p:tgtEl>
                                        <p:attrNameLst>
                                          <p:attrName>fill.type</p:attrName>
                                        </p:attrNameLst>
                                      </p:cBhvr>
                                      <p:to>
                                        <p:strVal val="solid"/>
                                      </p:to>
                                    </p:set>
                                    <p:anim to="1.5" calcmode="lin" valueType="num">
                                      <p:cBhvr override="childStyle">
                                        <p:cTn id="44" dur="500" fill="hold"/>
                                        <p:tgtEl>
                                          <p:spTgt spid="4">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3856C5-B17A-4600-822A-07729B899767}"/>
              </a:ext>
            </a:extLst>
          </p:cNvPr>
          <p:cNvPicPr>
            <a:picLocks noChangeAspect="1"/>
          </p:cNvPicPr>
          <p:nvPr/>
        </p:nvPicPr>
        <p:blipFill>
          <a:blip r:embed="rId2"/>
          <a:stretch>
            <a:fillRect/>
          </a:stretch>
        </p:blipFill>
        <p:spPr>
          <a:xfrm>
            <a:off x="952049" y="0"/>
            <a:ext cx="10287902" cy="6858000"/>
          </a:xfrm>
          <a:prstGeom prst="rect">
            <a:avLst/>
          </a:prstGeom>
        </p:spPr>
      </p:pic>
      <p:sp>
        <p:nvSpPr>
          <p:cNvPr id="10" name="Rectangle 9"/>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98952" y="5680692"/>
            <a:ext cx="9880601" cy="1056254"/>
          </a:xfrm>
        </p:spPr>
        <p:txBody>
          <a:body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2" name="Title 1"/>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spTree>
    <p:extLst>
      <p:ext uri="{BB962C8B-B14F-4D97-AF65-F5344CB8AC3E}">
        <p14:creationId xmlns:p14="http://schemas.microsoft.com/office/powerpoint/2010/main" val="409133491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250"/>
                                        <p:tgtEl>
                                          <p:spTgt spid="5"/>
                                        </p:tgtEl>
                                      </p:cBhvr>
                                    </p:animEffect>
                                  </p:childTnLst>
                                </p:cTn>
                              </p:par>
                            </p:childTnLst>
                          </p:cTn>
                        </p:par>
                        <p:par>
                          <p:cTn id="8" fill="hold">
                            <p:stCondLst>
                              <p:cond delay="2250"/>
                            </p:stCondLst>
                            <p:childTnLst>
                              <p:par>
                                <p:cTn id="9" presetID="9" presetClass="emph" presetSubtype="0" nodeType="afterEffect">
                                  <p:stCondLst>
                                    <p:cond delay="300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0"/>
                                        <p:tgtEl>
                                          <p:spTgt spid="2"/>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0"/>
                                        <p:tgtEl>
                                          <p:spTgt spid="8"/>
                                        </p:tgtEl>
                                      </p:cBhvr>
                                    </p:animEffect>
                                  </p:childTnLst>
                                </p:cTn>
                              </p:par>
                            </p:childTnLst>
                          </p:cTn>
                        </p:par>
                        <p:par>
                          <p:cTn id="18" fill="hold">
                            <p:stCondLst>
                              <p:cond delay="775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C9E73B9-408B-45B7-8587-B3B674B49315}"/>
              </a:ext>
            </a:extLst>
          </p:cNvPr>
          <p:cNvPicPr>
            <a:picLocks noChangeAspect="1"/>
          </p:cNvPicPr>
          <p:nvPr/>
        </p:nvPicPr>
        <p:blipFill>
          <a:blip r:embed="rId3">
            <a:alphaModFix amt="50000"/>
          </a:blip>
          <a:stretch>
            <a:fillRect/>
          </a:stretch>
        </p:blipFill>
        <p:spPr>
          <a:xfrm>
            <a:off x="952049" y="0"/>
            <a:ext cx="10287902" cy="6858000"/>
          </a:xfrm>
          <a:prstGeom prst="rect">
            <a:avLst/>
          </a:prstGeom>
          <a:effectLst/>
        </p:spPr>
      </p:pic>
      <p:grpSp>
        <p:nvGrpSpPr>
          <p:cNvPr id="36" name="Group 35">
            <a:extLst>
              <a:ext uri="{FF2B5EF4-FFF2-40B4-BE49-F238E27FC236}">
                <a16:creationId xmlns:a16="http://schemas.microsoft.com/office/drawing/2014/main" xmlns="" id="{12781B5F-2B06-4B66-990C-8FDCC619BDB7}"/>
              </a:ext>
            </a:extLst>
          </p:cNvPr>
          <p:cNvGrpSpPr/>
          <p:nvPr/>
        </p:nvGrpSpPr>
        <p:grpSpPr>
          <a:xfrm>
            <a:off x="0" y="4661057"/>
            <a:ext cx="12192000" cy="1923441"/>
            <a:chOff x="0" y="4661057"/>
            <a:chExt cx="12192000" cy="1923441"/>
          </a:xfrm>
        </p:grpSpPr>
        <p:sp>
          <p:nvSpPr>
            <p:cNvPr id="28" name="Rectangle 27">
              <a:extLst>
                <a:ext uri="{FF2B5EF4-FFF2-40B4-BE49-F238E27FC236}">
                  <a16:creationId xmlns:a16="http://schemas.microsoft.com/office/drawing/2014/main" xmlns="" id="{E82C4469-0AB3-4115-9B8F-898580010AFA}"/>
                </a:ext>
              </a:extLst>
            </p:cNvPr>
            <p:cNvSpPr/>
            <p:nvPr/>
          </p:nvSpPr>
          <p:spPr>
            <a:xfrm>
              <a:off x="0" y="5750035"/>
              <a:ext cx="12192000" cy="834463"/>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AF01FED-8AF3-4376-BD5F-400327AE68A0}"/>
                </a:ext>
              </a:extLst>
            </p:cNvPr>
            <p:cNvSpPr/>
            <p:nvPr/>
          </p:nvSpPr>
          <p:spPr>
            <a:xfrm>
              <a:off x="0" y="4661057"/>
              <a:ext cx="12192000" cy="1088548"/>
            </a:xfrm>
            <a:prstGeom prst="rect">
              <a:avLst/>
            </a:prstGeom>
            <a:solidFill>
              <a:srgbClr val="D578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Subtitle 2">
            <a:extLst>
              <a:ext uri="{FF2B5EF4-FFF2-40B4-BE49-F238E27FC236}">
                <a16:creationId xmlns:a16="http://schemas.microsoft.com/office/drawing/2014/main" xmlns="" id="{4F7ED586-6ED4-42AA-8496-2096C4436ACB}"/>
              </a:ext>
            </a:extLst>
          </p:cNvPr>
          <p:cNvSpPr txBox="1">
            <a:spLocks/>
          </p:cNvSpPr>
          <p:nvPr/>
        </p:nvSpPr>
        <p:spPr>
          <a:xfrm>
            <a:off x="2398952" y="56806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tx2">
                    <a:lumMod val="75000"/>
                  </a:schemeClr>
                </a:solidFill>
                <a:latin typeface="Arial"/>
                <a:cs typeface="Arial"/>
              </a:rPr>
              <a:t>A proud partnership between the Epilepsy Society of Australia, </a:t>
            </a:r>
            <a:br>
              <a:rPr lang="en-AU" sz="2200" i="1" dirty="0">
                <a:solidFill>
                  <a:schemeClr val="tx2">
                    <a:lumMod val="75000"/>
                  </a:schemeClr>
                </a:solidFill>
                <a:latin typeface="Arial"/>
                <a:cs typeface="Arial"/>
              </a:rPr>
            </a:br>
            <a:r>
              <a:rPr lang="en-AU" sz="2200" i="1" dirty="0">
                <a:solidFill>
                  <a:schemeClr val="tx2">
                    <a:lumMod val="75000"/>
                  </a:schemeClr>
                </a:solidFill>
                <a:latin typeface="Arial"/>
                <a:cs typeface="Arial"/>
              </a:rPr>
              <a:t>and UCB Australia</a:t>
            </a:r>
          </a:p>
          <a:p>
            <a:endParaRPr lang="en-US" dirty="0"/>
          </a:p>
        </p:txBody>
      </p:sp>
      <p:sp>
        <p:nvSpPr>
          <p:cNvPr id="31" name="Title 1">
            <a:extLst>
              <a:ext uri="{FF2B5EF4-FFF2-40B4-BE49-F238E27FC236}">
                <a16:creationId xmlns:a16="http://schemas.microsoft.com/office/drawing/2014/main" xmlns="" id="{A30DAF8E-E228-4349-AA24-5EFB63A3328D}"/>
              </a:ext>
            </a:extLst>
          </p:cNvPr>
          <p:cNvSpPr>
            <a:spLocks noGrp="1"/>
          </p:cNvSpPr>
          <p:nvPr>
            <p:ph type="ctrTitle"/>
          </p:nvPr>
        </p:nvSpPr>
        <p:spPr>
          <a:xfrm>
            <a:off x="2311400" y="4782590"/>
            <a:ext cx="7772400" cy="1470025"/>
          </a:xfrm>
        </p:spPr>
        <p:txBody>
          <a:bodyPr>
            <a:normAutofit fontScale="90000"/>
          </a:body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nvGrpSpPr>
          <p:cNvPr id="37" name="Group 36">
            <a:extLst>
              <a:ext uri="{FF2B5EF4-FFF2-40B4-BE49-F238E27FC236}">
                <a16:creationId xmlns:a16="http://schemas.microsoft.com/office/drawing/2014/main" xmlns="" id="{1D80BB9A-EFBA-4412-98E9-55C5EE3B2337}"/>
              </a:ext>
            </a:extLst>
          </p:cNvPr>
          <p:cNvGrpSpPr/>
          <p:nvPr/>
        </p:nvGrpSpPr>
        <p:grpSpPr>
          <a:xfrm>
            <a:off x="-66675" y="6929318"/>
            <a:ext cx="12258675" cy="3481343"/>
            <a:chOff x="-66675" y="6929318"/>
            <a:chExt cx="12258675" cy="3920100"/>
          </a:xfrm>
        </p:grpSpPr>
        <p:sp>
          <p:nvSpPr>
            <p:cNvPr id="33" name="Rectangle 32">
              <a:extLst>
                <a:ext uri="{FF2B5EF4-FFF2-40B4-BE49-F238E27FC236}">
                  <a16:creationId xmlns:a16="http://schemas.microsoft.com/office/drawing/2014/main" xmlns="" id="{17CA5B49-2A4B-4CEF-B9B5-D87896345C5B}"/>
                </a:ext>
              </a:extLst>
            </p:cNvPr>
            <p:cNvSpPr/>
            <p:nvPr/>
          </p:nvSpPr>
          <p:spPr>
            <a:xfrm>
              <a:off x="1657350" y="6961989"/>
              <a:ext cx="10534650" cy="3689153"/>
            </a:xfrm>
            <a:prstGeom prst="rect">
              <a:avLst/>
            </a:prstGeom>
            <a:solidFill>
              <a:srgbClr val="354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96489B92-489D-4BBC-81D0-5D9D9DA9C926}"/>
                </a:ext>
              </a:extLst>
            </p:cNvPr>
            <p:cNvCxnSpPr>
              <a:cxnSpLocks/>
            </p:cNvCxnSpPr>
            <p:nvPr/>
          </p:nvCxnSpPr>
          <p:spPr>
            <a:xfrm>
              <a:off x="-66675" y="6929318"/>
              <a:ext cx="10429875" cy="0"/>
            </a:xfrm>
            <a:prstGeom prst="line">
              <a:avLst/>
            </a:prstGeom>
            <a:ln w="82550">
              <a:solidFill>
                <a:srgbClr val="D57800"/>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197F9D4D-09E5-4868-AC16-1325B5440A60}"/>
                </a:ext>
              </a:extLst>
            </p:cNvPr>
            <p:cNvSpPr/>
            <p:nvPr/>
          </p:nvSpPr>
          <p:spPr>
            <a:xfrm>
              <a:off x="1657350" y="10652171"/>
              <a:ext cx="10534650" cy="197247"/>
            </a:xfrm>
            <a:prstGeom prst="rect">
              <a:avLst/>
            </a:prstGeom>
            <a:solidFill>
              <a:srgbClr val="4FAED1">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5" name="Subtitle 2">
            <a:extLst>
              <a:ext uri="{FF2B5EF4-FFF2-40B4-BE49-F238E27FC236}">
                <a16:creationId xmlns:a16="http://schemas.microsoft.com/office/drawing/2014/main" xmlns="" id="{0E1A27E3-A29D-4927-A28A-5125140884CB}"/>
              </a:ext>
            </a:extLst>
          </p:cNvPr>
          <p:cNvSpPr txBox="1">
            <a:spLocks/>
          </p:cNvSpPr>
          <p:nvPr/>
        </p:nvSpPr>
        <p:spPr>
          <a:xfrm>
            <a:off x="2435834" y="3905850"/>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The scholarship is awarded annually to enable a young physician to undertake specialised training in the field of epilepsy. </a:t>
            </a: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grpSp>
        <p:nvGrpSpPr>
          <p:cNvPr id="40" name="Group 39">
            <a:extLst>
              <a:ext uri="{FF2B5EF4-FFF2-40B4-BE49-F238E27FC236}">
                <a16:creationId xmlns:a16="http://schemas.microsoft.com/office/drawing/2014/main" xmlns="" id="{AE46E0B3-128E-4BD2-9779-28E6D450E560}"/>
              </a:ext>
            </a:extLst>
          </p:cNvPr>
          <p:cNvGrpSpPr/>
          <p:nvPr/>
        </p:nvGrpSpPr>
        <p:grpSpPr>
          <a:xfrm>
            <a:off x="2311400" y="572540"/>
            <a:ext cx="9968153" cy="1973406"/>
            <a:chOff x="2311400" y="610640"/>
            <a:chExt cx="9968153" cy="1973406"/>
          </a:xfrm>
        </p:grpSpPr>
        <p:sp>
          <p:nvSpPr>
            <p:cNvPr id="38" name="Subtitle 2">
              <a:extLst>
                <a:ext uri="{FF2B5EF4-FFF2-40B4-BE49-F238E27FC236}">
                  <a16:creationId xmlns:a16="http://schemas.microsoft.com/office/drawing/2014/main" xmlns="" id="{6CC7F0DC-5216-4195-8D16-639B97047516}"/>
                </a:ext>
              </a:extLst>
            </p:cNvPr>
            <p:cNvSpPr txBox="1">
              <a:spLocks/>
            </p:cNvSpPr>
            <p:nvPr/>
          </p:nvSpPr>
          <p:spPr>
            <a:xfrm>
              <a:off x="2398952" y="1527792"/>
              <a:ext cx="9880601" cy="1056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200" i="1" dirty="0">
                  <a:solidFill>
                    <a:schemeClr val="bg1"/>
                  </a:solidFill>
                  <a:latin typeface="Arial"/>
                  <a:cs typeface="Arial"/>
                </a:rPr>
                <a:t>A proud partnership between the Epilepsy Society of Australia, </a:t>
              </a:r>
              <a:br>
                <a:rPr lang="en-AU" sz="2200" i="1" dirty="0">
                  <a:solidFill>
                    <a:schemeClr val="bg1"/>
                  </a:solidFill>
                  <a:latin typeface="Arial"/>
                  <a:cs typeface="Arial"/>
                </a:rPr>
              </a:br>
              <a:r>
                <a:rPr lang="en-AU" sz="2200" i="1" dirty="0">
                  <a:solidFill>
                    <a:schemeClr val="bg1"/>
                  </a:solidFill>
                  <a:latin typeface="Arial"/>
                  <a:cs typeface="Arial"/>
                </a:rPr>
                <a:t>and UCB Australia</a:t>
              </a:r>
            </a:p>
            <a:p>
              <a:endParaRPr lang="en-US" dirty="0"/>
            </a:p>
          </p:txBody>
        </p:sp>
        <p:sp>
          <p:nvSpPr>
            <p:cNvPr id="39" name="Title 1">
              <a:extLst>
                <a:ext uri="{FF2B5EF4-FFF2-40B4-BE49-F238E27FC236}">
                  <a16:creationId xmlns:a16="http://schemas.microsoft.com/office/drawing/2014/main" xmlns="" id="{C286E9D4-2D5C-4B96-B192-A0C190066FCD}"/>
                </a:ext>
              </a:extLst>
            </p:cNvPr>
            <p:cNvSpPr txBox="1">
              <a:spLocks/>
            </p:cNvSpPr>
            <p:nvPr/>
          </p:nvSpPr>
          <p:spPr>
            <a:xfrm>
              <a:off x="2311400" y="610640"/>
              <a:ext cx="7772400" cy="14700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000" b="1" dirty="0">
                  <a:solidFill>
                    <a:schemeClr val="bg1"/>
                  </a:solidFill>
                  <a:latin typeface="Arial"/>
                  <a:cs typeface="Arial"/>
                </a:rPr>
                <a:t>The ESA-UCB Clinical Scholarship </a:t>
              </a:r>
              <a:r>
                <a:rPr lang="en-AU" dirty="0"/>
                <a:t/>
              </a:r>
              <a:br>
                <a:rPr lang="en-AU" dirty="0"/>
              </a:br>
              <a:endParaRPr lang="en-US" dirty="0"/>
            </a:p>
          </p:txBody>
        </p:sp>
      </p:grpSp>
      <p:sp>
        <p:nvSpPr>
          <p:cNvPr id="14" name="Subtitle 2">
            <a:extLst>
              <a:ext uri="{FF2B5EF4-FFF2-40B4-BE49-F238E27FC236}">
                <a16:creationId xmlns:a16="http://schemas.microsoft.com/office/drawing/2014/main" xmlns="" id="{89245462-7A9F-4600-9B7A-78ABE7ACD349}"/>
              </a:ext>
            </a:extLst>
          </p:cNvPr>
          <p:cNvSpPr txBox="1">
            <a:spLocks/>
          </p:cNvSpPr>
          <p:nvPr/>
        </p:nvSpPr>
        <p:spPr>
          <a:xfrm>
            <a:off x="2417690" y="3479498"/>
            <a:ext cx="7602297" cy="23258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AU" sz="2000" dirty="0">
                <a:solidFill>
                  <a:srgbClr val="D57800"/>
                </a:solidFill>
                <a:latin typeface="Arial"/>
                <a:cs typeface="Arial"/>
              </a:rPr>
              <a:t>Awarded since 2004, the scholarship is an important commitment from UCB to support the development of future leaders in epilepsy in Australia. </a:t>
            </a:r>
          </a:p>
          <a:p>
            <a:pPr algn="l"/>
            <a:endParaRPr lang="en-AU" sz="1000" dirty="0">
              <a:solidFill>
                <a:srgbClr val="D57800"/>
              </a:solidFill>
              <a:latin typeface="Arial"/>
              <a:cs typeface="Arial"/>
            </a:endParaRPr>
          </a:p>
          <a:p>
            <a:pPr algn="l"/>
            <a:r>
              <a:rPr lang="en-AU" sz="2000" dirty="0">
                <a:solidFill>
                  <a:srgbClr val="D57800"/>
                </a:solidFill>
                <a:latin typeface="Arial"/>
                <a:cs typeface="Arial"/>
              </a:rPr>
              <a:t>Former recipients of the scholarship include …</a:t>
            </a:r>
          </a:p>
          <a:p>
            <a:pPr algn="l"/>
            <a:endParaRPr lang="en-AU" sz="2400" dirty="0">
              <a:solidFill>
                <a:schemeClr val="bg1"/>
              </a:solidFill>
              <a:latin typeface="Arial"/>
              <a:cs typeface="Arial"/>
            </a:endParaRPr>
          </a:p>
          <a:p>
            <a:pPr algn="l"/>
            <a:endParaRPr lang="en-AU" sz="1200" dirty="0">
              <a:solidFill>
                <a:schemeClr val="bg1"/>
              </a:solidFill>
              <a:latin typeface="Arial"/>
              <a:cs typeface="Arial"/>
            </a:endParaRPr>
          </a:p>
          <a:p>
            <a:pPr algn="l"/>
            <a:endParaRPr lang="en-AU" sz="2000" dirty="0">
              <a:solidFill>
                <a:schemeClr val="tx1"/>
              </a:solidFill>
              <a:latin typeface="Arial"/>
              <a:cs typeface="Arial"/>
            </a:endParaRPr>
          </a:p>
          <a:p>
            <a:pPr algn="l"/>
            <a:endParaRPr lang="en-US" sz="2000" dirty="0">
              <a:solidFill>
                <a:schemeClr val="tx1"/>
              </a:solidFill>
              <a:latin typeface="Arial"/>
              <a:cs typeface="Arial"/>
            </a:endParaRPr>
          </a:p>
        </p:txBody>
      </p:sp>
    </p:spTree>
    <p:extLst>
      <p:ext uri="{BB962C8B-B14F-4D97-AF65-F5344CB8AC3E}">
        <p14:creationId xmlns:p14="http://schemas.microsoft.com/office/powerpoint/2010/main" val="2808840567"/>
      </p:ext>
    </p:extLst>
  </p:cSld>
  <p:clrMapOvr>
    <a:masterClrMapping/>
  </p:clrMapOvr>
  <mc:AlternateContent xmlns:mc="http://schemas.openxmlformats.org/markup-compatibility/2006" xmlns:p14="http://schemas.microsoft.com/office/powerpoint/2010/main">
    <mc:Choice Requires="p14">
      <p:transition spd="slow" p14:dur="2500" advClick="0" advTm="23000"/>
    </mc:Choice>
    <mc:Fallback xmlns="">
      <p:transition spd="slow" advClick="0" advTm="2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1.0162 " pathEditMode="relative" rAng="0" ptsTypes="AA">
                                      <p:cBhvr>
                                        <p:cTn id="6" dur="2000" fill="hold"/>
                                        <p:tgtEl>
                                          <p:spTgt spid="17"/>
                                        </p:tgtEl>
                                        <p:attrNameLst>
                                          <p:attrName>ppt_x</p:attrName>
                                          <p:attrName>ppt_y</p:attrName>
                                        </p:attrNameLst>
                                      </p:cBhvr>
                                      <p:rCtr x="0" y="-50810"/>
                                    </p:animMotion>
                                  </p:childTnLst>
                                </p:cTn>
                              </p:par>
                              <p:par>
                                <p:cTn id="7" presetID="64" presetClass="path" presetSubtype="0" accel="50000" decel="50000" fill="hold" nodeType="withEffect">
                                  <p:stCondLst>
                                    <p:cond delay="0"/>
                                  </p:stCondLst>
                                  <p:childTnLst>
                                    <p:animMotion origin="layout" path="M 0 2.59259E-6 L 0 -0.61158 " pathEditMode="relative" rAng="0" ptsTypes="AA">
                                      <p:cBhvr>
                                        <p:cTn id="8" dur="2000" fill="hold"/>
                                        <p:tgtEl>
                                          <p:spTgt spid="36"/>
                                        </p:tgtEl>
                                        <p:attrNameLst>
                                          <p:attrName>ppt_x</p:attrName>
                                          <p:attrName>ppt_y</p:attrName>
                                        </p:attrNameLst>
                                      </p:cBhvr>
                                      <p:rCtr x="0" y="-30579"/>
                                    </p:animMotion>
                                  </p:childTnLst>
                                </p:cTn>
                              </p:par>
                              <p:par>
                                <p:cTn id="9" presetID="64" presetClass="path" presetSubtype="0" accel="50000" decel="50000" fill="hold" nodeType="withEffect">
                                  <p:stCondLst>
                                    <p:cond delay="0"/>
                                  </p:stCondLst>
                                  <p:childTnLst>
                                    <p:animMotion origin="layout" path="M 4.375E-6 -3.7037E-7 L 4.375E-6 -0.61643 " pathEditMode="relative" rAng="0" ptsTypes="AA">
                                      <p:cBhvr>
                                        <p:cTn id="10" dur="2000" fill="hold"/>
                                        <p:tgtEl>
                                          <p:spTgt spid="37"/>
                                        </p:tgtEl>
                                        <p:attrNameLst>
                                          <p:attrName>ppt_x</p:attrName>
                                          <p:attrName>ppt_y</p:attrName>
                                        </p:attrNameLst>
                                      </p:cBhvr>
                                      <p:rCtr x="0" y="-30833"/>
                                    </p:animMotion>
                                  </p:childTnLst>
                                </p:cTn>
                              </p:par>
                              <p:par>
                                <p:cTn id="11" presetID="1" presetClass="exit" presetSubtype="0" fill="hold" grpId="0" nodeType="withEffect">
                                  <p:stCondLst>
                                    <p:cond delay="15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1250"/>
                                  </p:stCondLst>
                                  <p:childTnLst>
                                    <p:set>
                                      <p:cBhvr>
                                        <p:cTn id="14" dur="1" fill="hold">
                                          <p:stCondLst>
                                            <p:cond delay="9"/>
                                          </p:stCondLst>
                                        </p:cTn>
                                        <p:tgtEl>
                                          <p:spTgt spid="40"/>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10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2500"/>
                                        <p:tgtEl>
                                          <p:spTgt spid="15">
                                            <p:txEl>
                                              <p:pRg st="0" end="0"/>
                                            </p:txEl>
                                          </p:spTgt>
                                        </p:tgtEl>
                                      </p:cBhvr>
                                    </p:animEffect>
                                  </p:childTnLst>
                                </p:cTn>
                              </p:par>
                              <p:par>
                                <p:cTn id="19" presetID="3" presetClass="emph" presetSubtype="2" fill="hold" grpId="0" nodeType="withEffect">
                                  <p:stCondLst>
                                    <p:cond delay="1750"/>
                                  </p:stCondLst>
                                  <p:childTnLst>
                                    <p:animClr clrSpc="rgb" dir="cw">
                                      <p:cBhvr override="childStyle">
                                        <p:cTn id="20" dur="3000" fill="hold"/>
                                        <p:tgtEl>
                                          <p:spTgt spid="15">
                                            <p:txEl>
                                              <p:pRg st="0" end="0"/>
                                            </p:txEl>
                                          </p:spTgt>
                                        </p:tgtEl>
                                        <p:attrNameLst>
                                          <p:attrName>style.color</p:attrName>
                                        </p:attrNameLst>
                                      </p:cBhvr>
                                      <p:to>
                                        <a:schemeClr val="bg1"/>
                                      </p:to>
                                    </p:animClr>
                                  </p:childTnLst>
                                </p:cTn>
                              </p:par>
                            </p:childTnLst>
                          </p:cTn>
                        </p:par>
                        <p:par>
                          <p:cTn id="21" fill="hold">
                            <p:stCondLst>
                              <p:cond delay="6750"/>
                            </p:stCondLst>
                            <p:childTnLst>
                              <p:par>
                                <p:cTn id="22" presetID="10" presetClass="exit" presetSubtype="0" fill="hold" nodeType="afterEffect">
                                  <p:stCondLst>
                                    <p:cond delay="2500"/>
                                  </p:stCondLst>
                                  <p:childTnLst>
                                    <p:animEffect transition="out" filter="fade">
                                      <p:cBhvr>
                                        <p:cTn id="23" dur="2000"/>
                                        <p:tgtEl>
                                          <p:spTgt spid="15">
                                            <p:txEl>
                                              <p:pRg st="0" end="0"/>
                                            </p:txEl>
                                          </p:spTgt>
                                        </p:tgtEl>
                                      </p:cBhvr>
                                    </p:animEffect>
                                    <p:set>
                                      <p:cBhvr>
                                        <p:cTn id="24" dur="1" fill="hold">
                                          <p:stCondLst>
                                            <p:cond delay="1999"/>
                                          </p:stCondLst>
                                        </p:cTn>
                                        <p:tgtEl>
                                          <p:spTgt spid="15">
                                            <p:txEl>
                                              <p:pRg st="0" end="0"/>
                                            </p:txEl>
                                          </p:spTgt>
                                        </p:tgtEl>
                                        <p:attrNameLst>
                                          <p:attrName>style.visibility</p:attrName>
                                        </p:attrNameLst>
                                      </p:cBhvr>
                                      <p:to>
                                        <p:strVal val="hidden"/>
                                      </p:to>
                                    </p:set>
                                  </p:childTnLst>
                                </p:cTn>
                              </p:par>
                            </p:childTnLst>
                          </p:cTn>
                        </p:par>
                        <p:par>
                          <p:cTn id="25" fill="hold">
                            <p:stCondLst>
                              <p:cond delay="11250"/>
                            </p:stCondLst>
                            <p:childTnLst>
                              <p:par>
                                <p:cTn id="26" presetID="22" presetClass="entr" presetSubtype="8" fill="hold" nodeType="after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3" presetClass="emph" presetSubtype="2" fill="hold" grpId="0" nodeType="withEffect">
                                  <p:stCondLst>
                                    <p:cond delay="1500"/>
                                  </p:stCondLst>
                                  <p:childTnLst>
                                    <p:animClr clrSpc="rgb" dir="cw">
                                      <p:cBhvr override="childStyle">
                                        <p:cTn id="30" dur="3000" fill="hold"/>
                                        <p:tgtEl>
                                          <p:spTgt spid="14">
                                            <p:txEl>
                                              <p:pRg st="0" end="0"/>
                                            </p:txEl>
                                          </p:spTgt>
                                        </p:tgtEl>
                                        <p:attrNameLst>
                                          <p:attrName>style.color</p:attrName>
                                        </p:attrNameLst>
                                      </p:cBhvr>
                                      <p:to>
                                        <a:schemeClr val="bg1"/>
                                      </p:to>
                                    </p:animClr>
                                  </p:childTnLst>
                                </p:cTn>
                              </p:par>
                            </p:childTnLst>
                          </p:cTn>
                        </p:par>
                        <p:par>
                          <p:cTn id="31" fill="hold">
                            <p:stCondLst>
                              <p:cond delay="15750"/>
                            </p:stCondLst>
                            <p:childTnLst>
                              <p:par>
                                <p:cTn id="32" presetID="22" presetClass="entr" presetSubtype="8" fill="hold" nodeType="afterEffect">
                                  <p:stCondLst>
                                    <p:cond delay="2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3" presetClass="emph" presetSubtype="2" fill="hold" grpId="1" nodeType="withEffect">
                                  <p:stCondLst>
                                    <p:cond delay="3000"/>
                                  </p:stCondLst>
                                  <p:childTnLst>
                                    <p:animClr clrSpc="rgb" dir="cw">
                                      <p:cBhvr override="childStyle">
                                        <p:cTn id="36" dur="2000" fill="hold"/>
                                        <p:tgtEl>
                                          <p:spTgt spid="14">
                                            <p:txEl>
                                              <p:pRg st="2" end="2"/>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build="allAtOnce"/>
      <p:bldP spid="14" grpId="0" uiExpand="1" build="allAtOnce"/>
      <p:bldP spid="14"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09BA34A-AB7D-45C3-AA90-E06CC691E0F5}"/>
              </a:ext>
            </a:extLst>
          </p:cNvPr>
          <p:cNvSpPr/>
          <p:nvPr/>
        </p:nvSpPr>
        <p:spPr>
          <a:xfrm>
            <a:off x="1" y="1540497"/>
            <a:ext cx="11213800" cy="410841"/>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Rectangle 6"/>
          <p:cNvSpPr/>
          <p:nvPr/>
        </p:nvSpPr>
        <p:spPr>
          <a:xfrm>
            <a:off x="0" y="2057400"/>
            <a:ext cx="12191999" cy="4279433"/>
          </a:xfrm>
          <a:prstGeom prst="rect">
            <a:avLst/>
          </a:prstGeom>
          <a:solidFill>
            <a:srgbClr val="BC2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03805" y="2638614"/>
            <a:ext cx="5218241" cy="4307474"/>
          </a:xfrm>
        </p:spPr>
        <p:txBody>
          <a:bodyPr>
            <a:normAutofit/>
          </a:bodyPr>
          <a:lstStyle/>
          <a:p>
            <a:pPr marL="0" indent="0">
              <a:buNone/>
            </a:pPr>
            <a:r>
              <a:rPr lang="en-AU" sz="2000" dirty="0">
                <a:solidFill>
                  <a:schemeClr val="bg1"/>
                </a:solidFill>
                <a:latin typeface="Arial" panose="020B0604020202020204" pitchFamily="34" charset="0"/>
                <a:cs typeface="Arial" panose="020B0604020202020204" pitchFamily="34" charset="0"/>
              </a:rPr>
              <a:t>I believe I was the first recipient of the </a:t>
            </a:r>
            <a:br>
              <a:rPr lang="en-AU" sz="2000" dirty="0">
                <a:solidFill>
                  <a:schemeClr val="bg1"/>
                </a:solidFill>
                <a:latin typeface="Arial" panose="020B0604020202020204" pitchFamily="34" charset="0"/>
                <a:cs typeface="Arial" panose="020B0604020202020204" pitchFamily="34" charset="0"/>
              </a:rPr>
            </a:br>
            <a:r>
              <a:rPr lang="en-AU" sz="2000" dirty="0">
                <a:solidFill>
                  <a:schemeClr val="bg1"/>
                </a:solidFill>
                <a:latin typeface="Arial" panose="020B0604020202020204" pitchFamily="34" charset="0"/>
                <a:cs typeface="Arial" panose="020B0604020202020204" pitchFamily="34" charset="0"/>
              </a:rPr>
              <a:t>ESA-UCB Clinical Scholarship in 2004, and have been very grateful to the ESA and UCB for the funding I received.</a:t>
            </a:r>
          </a:p>
          <a:p>
            <a:pPr marL="0" indent="0">
              <a:buNone/>
            </a:pPr>
            <a:endParaRPr lang="en-AU" sz="1000" dirty="0">
              <a:solidFill>
                <a:schemeClr val="bg1"/>
              </a:solidFill>
              <a:latin typeface="Arial" panose="020B0604020202020204" pitchFamily="34" charset="0"/>
              <a:cs typeface="Arial" panose="020B0604020202020204" pitchFamily="34" charset="0"/>
            </a:endParaRPr>
          </a:p>
          <a:p>
            <a:pPr marL="0" indent="0">
              <a:buNone/>
            </a:pPr>
            <a:r>
              <a:rPr lang="en-AU" sz="2000" dirty="0">
                <a:solidFill>
                  <a:schemeClr val="bg1"/>
                </a:solidFill>
                <a:latin typeface="Arial" panose="020B0604020202020204" pitchFamily="34" charset="0"/>
                <a:cs typeface="Arial" panose="020B0604020202020204" pitchFamily="34" charset="0"/>
              </a:rPr>
              <a:t>This sponsorship went a good way to supporting me through the project I was involved with at the time and was instrumental in bridging the gap until we subsequently gained an NHMRC grant. </a:t>
            </a:r>
          </a:p>
          <a:p>
            <a:pPr marL="0" indent="0">
              <a:buNone/>
            </a:pPr>
            <a:endParaRPr lang="en-AU" sz="2000" dirty="0">
              <a:solidFill>
                <a:schemeClr val="bg1">
                  <a:alpha val="76000"/>
                </a:schemeClr>
              </a:solidFill>
              <a:latin typeface="Arial"/>
              <a:cs typeface="Arial"/>
            </a:endParaRPr>
          </a:p>
          <a:p>
            <a:pPr marL="0" indent="0">
              <a:buNone/>
            </a:pPr>
            <a:endParaRPr lang="en-AU" sz="1000" dirty="0">
              <a:solidFill>
                <a:schemeClr val="bg1">
                  <a:alpha val="76000"/>
                </a:schemeClr>
              </a:solidFill>
              <a:latin typeface="Arial"/>
              <a:cs typeface="Arial"/>
            </a:endParaRPr>
          </a:p>
          <a:p>
            <a:pPr marL="0" indent="0">
              <a:buNone/>
            </a:pPr>
            <a:endParaRPr lang="en-AU" sz="1800" dirty="0">
              <a:solidFill>
                <a:schemeClr val="bg1"/>
              </a:solidFill>
              <a:latin typeface="Arial"/>
              <a:cs typeface="Arial"/>
            </a:endParaRPr>
          </a:p>
          <a:p>
            <a:endParaRPr lang="en-US" sz="1800" dirty="0">
              <a:latin typeface="Arial"/>
              <a:cs typeface="Arial"/>
            </a:endParaRPr>
          </a:p>
        </p:txBody>
      </p:sp>
      <p:sp>
        <p:nvSpPr>
          <p:cNvPr id="2" name="Title 1"/>
          <p:cNvSpPr>
            <a:spLocks noGrp="1"/>
          </p:cNvSpPr>
          <p:nvPr>
            <p:ph type="title"/>
          </p:nvPr>
        </p:nvSpPr>
        <p:spPr>
          <a:xfrm>
            <a:off x="1553029" y="2614830"/>
            <a:ext cx="992311" cy="994217"/>
          </a:xfrm>
        </p:spPr>
        <p:txBody>
          <a:bodyPr>
            <a:noAutofit/>
          </a:body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8" name="Title 1"/>
          <p:cNvSpPr txBox="1">
            <a:spLocks/>
          </p:cNvSpPr>
          <p:nvPr/>
        </p:nvSpPr>
        <p:spPr>
          <a:xfrm>
            <a:off x="1643574" y="361720"/>
            <a:ext cx="6569478" cy="13669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latin typeface="Arial" panose="020B0604020202020204" pitchFamily="34" charset="0"/>
                <a:cs typeface="Arial" panose="020B0604020202020204" pitchFamily="34" charset="0"/>
              </a:rPr>
              <a:t>Dr Emma Whitham,</a:t>
            </a:r>
            <a:r>
              <a:rPr lang="en-AU" sz="1800" dirty="0">
                <a:latin typeface="Arial" panose="020B0604020202020204" pitchFamily="34" charset="0"/>
                <a:cs typeface="Arial" panose="020B0604020202020204" pitchFamily="34" charset="0"/>
              </a:rPr>
              <a:t> Staff Specialist Neurologist, </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Flinders Medical Centre, Adelaide</a:t>
            </a:r>
          </a:p>
          <a:p>
            <a:pPr algn="l"/>
            <a:endParaRPr lang="en-US" sz="2000" dirty="0">
              <a:latin typeface="Arial"/>
              <a:cs typeface="Arial"/>
            </a:endParaRPr>
          </a:p>
        </p:txBody>
      </p:sp>
      <p:sp>
        <p:nvSpPr>
          <p:cNvPr id="9" name="Title 1"/>
          <p:cNvSpPr txBox="1">
            <a:spLocks/>
          </p:cNvSpPr>
          <p:nvPr/>
        </p:nvSpPr>
        <p:spPr>
          <a:xfrm rot="10800000">
            <a:off x="6380644" y="4631018"/>
            <a:ext cx="992311" cy="994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6000" b="1" dirty="0">
                <a:solidFill>
                  <a:schemeClr val="bg1"/>
                </a:solidFill>
                <a:latin typeface="Gill Sans"/>
                <a:cs typeface="Gill Sans"/>
              </a:rPr>
              <a:t>“</a:t>
            </a:r>
            <a:r>
              <a:rPr lang="en-AU" sz="6000" dirty="0">
                <a:latin typeface="Times New Roman"/>
                <a:cs typeface="Times New Roman"/>
              </a:rPr>
              <a:t/>
            </a:r>
            <a:br>
              <a:rPr lang="en-AU" sz="6000" dirty="0">
                <a:latin typeface="Times New Roman"/>
                <a:cs typeface="Times New Roman"/>
              </a:rPr>
            </a:br>
            <a:endParaRPr lang="en-US" sz="6000" dirty="0">
              <a:latin typeface="Times New Roman"/>
              <a:cs typeface="Times New Roman"/>
            </a:endParaRPr>
          </a:p>
        </p:txBody>
      </p:sp>
      <p:sp>
        <p:nvSpPr>
          <p:cNvPr id="12" name="TextBox 11">
            <a:extLst>
              <a:ext uri="{FF2B5EF4-FFF2-40B4-BE49-F238E27FC236}">
                <a16:creationId xmlns:a16="http://schemas.microsoft.com/office/drawing/2014/main" xmlns="" id="{062412BD-C47B-4F8C-8D46-E5B8502541EA}"/>
              </a:ext>
            </a:extLst>
          </p:cNvPr>
          <p:cNvSpPr txBox="1"/>
          <p:nvPr/>
        </p:nvSpPr>
        <p:spPr>
          <a:xfrm>
            <a:off x="9871402" y="1055345"/>
            <a:ext cx="1638305" cy="646331"/>
          </a:xfrm>
          <a:prstGeom prst="rect">
            <a:avLst/>
          </a:prstGeom>
          <a:noFill/>
        </p:spPr>
        <p:txBody>
          <a:bodyPr wrap="square" rtlCol="0">
            <a:spAutoFit/>
          </a:bodyPr>
          <a:lstStyle/>
          <a:p>
            <a:pPr algn="ctr"/>
            <a:r>
              <a:rPr lang="en-AU" sz="3600" i="1" dirty="0">
                <a:solidFill>
                  <a:srgbClr val="5E366E"/>
                </a:solidFill>
                <a:latin typeface="Arial" panose="020B0604020202020204" pitchFamily="34" charset="0"/>
                <a:cs typeface="Arial" panose="020B0604020202020204" pitchFamily="34" charset="0"/>
              </a:rPr>
              <a:t>2004</a:t>
            </a:r>
          </a:p>
        </p:txBody>
      </p:sp>
      <p:sp>
        <p:nvSpPr>
          <p:cNvPr id="14" name="Rectangle 13">
            <a:extLst>
              <a:ext uri="{FF2B5EF4-FFF2-40B4-BE49-F238E27FC236}">
                <a16:creationId xmlns:a16="http://schemas.microsoft.com/office/drawing/2014/main" xmlns="" id="{9D3BB80A-57EA-4761-96CD-674843849F48}"/>
              </a:ext>
            </a:extLst>
          </p:cNvPr>
          <p:cNvSpPr/>
          <p:nvPr/>
        </p:nvSpPr>
        <p:spPr>
          <a:xfrm>
            <a:off x="6951646" y="2057400"/>
            <a:ext cx="4262155" cy="225490"/>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61A533C-81B3-4590-97CE-6469EF7CF986}"/>
              </a:ext>
            </a:extLst>
          </p:cNvPr>
          <p:cNvSpPr txBox="1"/>
          <p:nvPr/>
        </p:nvSpPr>
        <p:spPr>
          <a:xfrm>
            <a:off x="6513190" y="1559675"/>
            <a:ext cx="4727690" cy="369332"/>
          </a:xfrm>
          <a:prstGeom prst="rect">
            <a:avLst/>
          </a:prstGeom>
          <a:noFill/>
        </p:spPr>
        <p:txBody>
          <a:bodyPr wrap="square" rtlCol="0">
            <a:spAutoFit/>
          </a:bodyPr>
          <a:lstStyle/>
          <a:p>
            <a:pPr algn="r"/>
            <a:r>
              <a:rPr lang="en-AU" i="1" dirty="0">
                <a:solidFill>
                  <a:schemeClr val="bg1"/>
                </a:solidFill>
                <a:latin typeface="Arial" panose="020B0604020202020204" pitchFamily="34" charset="0"/>
                <a:cs typeface="Arial" panose="020B0604020202020204" pitchFamily="34" charset="0"/>
              </a:rPr>
              <a:t>ESA-UCB Clinical Scholarship Recipient</a:t>
            </a:r>
          </a:p>
        </p:txBody>
      </p:sp>
      <p:pic>
        <p:nvPicPr>
          <p:cNvPr id="20" name="Picture 19">
            <a:extLst>
              <a:ext uri="{FF2B5EF4-FFF2-40B4-BE49-F238E27FC236}">
                <a16:creationId xmlns:a16="http://schemas.microsoft.com/office/drawing/2014/main" xmlns="" id="{C8D36583-C9F6-4511-B952-7F2ADF97984A}"/>
              </a:ext>
            </a:extLst>
          </p:cNvPr>
          <p:cNvPicPr>
            <a:picLocks noChangeAspect="1"/>
          </p:cNvPicPr>
          <p:nvPr/>
        </p:nvPicPr>
        <p:blipFill rotWithShape="1">
          <a:blip r:embed="rId2"/>
          <a:srcRect l="6443" t="25632" r="38415" b="15454"/>
          <a:stretch/>
        </p:blipFill>
        <p:spPr>
          <a:xfrm flipH="1">
            <a:off x="8378136" y="2280607"/>
            <a:ext cx="2836273" cy="4040312"/>
          </a:xfrm>
          <a:prstGeom prst="rect">
            <a:avLst/>
          </a:prstGeom>
        </p:spPr>
      </p:pic>
      <p:sp>
        <p:nvSpPr>
          <p:cNvPr id="19" name="Rectangle 18">
            <a:extLst>
              <a:ext uri="{FF2B5EF4-FFF2-40B4-BE49-F238E27FC236}">
                <a16:creationId xmlns:a16="http://schemas.microsoft.com/office/drawing/2014/main" xmlns="" id="{43B017E2-2BF2-4E54-94C3-21EEE874D102}"/>
              </a:ext>
            </a:extLst>
          </p:cNvPr>
          <p:cNvSpPr/>
          <p:nvPr/>
        </p:nvSpPr>
        <p:spPr>
          <a:xfrm>
            <a:off x="8379389" y="6232701"/>
            <a:ext cx="3812611" cy="104132"/>
          </a:xfrm>
          <a:prstGeom prst="rect">
            <a:avLst/>
          </a:prstGeom>
          <a:solidFill>
            <a:srgbClr val="5E3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32962908"/>
      </p:ext>
    </p:extLst>
  </p:cSld>
  <p:clrMapOvr>
    <a:masterClrMapping/>
  </p:clrMapOvr>
  <p:transition xmlns:p14="http://schemas.microsoft.com/office/powerpoint/2010/main" spd="slow" advClick="0" advTm="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0-#ppt_w/2"/>
                                          </p:val>
                                        </p:tav>
                                        <p:tav tm="100000">
                                          <p:val>
                                            <p:strVal val="#ppt_x"/>
                                          </p:val>
                                        </p:tav>
                                      </p:tavLst>
                                    </p:anim>
                                    <p:anim calcmode="lin" valueType="num">
                                      <p:cBhvr additive="base">
                                        <p:cTn id="24" dur="2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000" fill="hold"/>
                                        <p:tgtEl>
                                          <p:spTgt spid="20"/>
                                        </p:tgtEl>
                                        <p:attrNameLst>
                                          <p:attrName>ppt_x</p:attrName>
                                        </p:attrNameLst>
                                      </p:cBhvr>
                                      <p:tavLst>
                                        <p:tav tm="0">
                                          <p:val>
                                            <p:strVal val="1+#ppt_w/2"/>
                                          </p:val>
                                        </p:tav>
                                        <p:tav tm="100000">
                                          <p:val>
                                            <p:strVal val="#ppt_x"/>
                                          </p:val>
                                        </p:tav>
                                      </p:tavLst>
                                    </p:anim>
                                    <p:anim calcmode="lin" valueType="num">
                                      <p:cBhvr additive="base">
                                        <p:cTn id="28" dur="20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2000" fill="hold"/>
                                        <p:tgtEl>
                                          <p:spTgt spid="19"/>
                                        </p:tgtEl>
                                        <p:attrNameLst>
                                          <p:attrName>ppt_x</p:attrName>
                                        </p:attrNameLst>
                                      </p:cBhvr>
                                      <p:tavLst>
                                        <p:tav tm="0">
                                          <p:val>
                                            <p:strVal val="1+#ppt_w/2"/>
                                          </p:val>
                                        </p:tav>
                                        <p:tav tm="100000">
                                          <p:val>
                                            <p:strVal val="#ppt_x"/>
                                          </p:val>
                                        </p:tav>
                                      </p:tavLst>
                                    </p:anim>
                                    <p:anim calcmode="lin" valueType="num">
                                      <p:cBhvr additive="base">
                                        <p:cTn id="32" dur="2000" fill="hold"/>
                                        <p:tgtEl>
                                          <p:spTgt spid="1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10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4000"/>
                            </p:stCondLst>
                            <p:childTnLst>
                              <p:par>
                                <p:cTn id="41" presetID="12" presetClass="entr" presetSubtype="4" fill="hold" nodeType="afterEffect">
                                  <p:stCondLst>
                                    <p:cond delay="100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44" dur="1000"/>
                                        <p:tgtEl>
                                          <p:spTgt spid="3">
                                            <p:txEl>
                                              <p:pRg st="0" end="0"/>
                                            </p:txEl>
                                          </p:spTgt>
                                        </p:tgtEl>
                                      </p:cBhvr>
                                    </p:animEffect>
                                  </p:childTnLst>
                                </p:cTn>
                              </p:par>
                            </p:childTnLst>
                          </p:cTn>
                        </p:par>
                        <p:par>
                          <p:cTn id="45" fill="hold">
                            <p:stCondLst>
                              <p:cond delay="6000"/>
                            </p:stCondLst>
                            <p:childTnLst>
                              <p:par>
                                <p:cTn id="46" presetID="12" presetClass="entr" presetSubtype="4" fill="hold" nodeType="afterEffect">
                                  <p:stCondLst>
                                    <p:cond delay="6000"/>
                                  </p:stCondLst>
                                  <p:childTnLst>
                                    <p:set>
                                      <p:cBhvr>
                                        <p:cTn id="47" dur="1" fill="hold">
                                          <p:stCondLst>
                                            <p:cond delay="0"/>
                                          </p:stCondLst>
                                        </p:cTn>
                                        <p:tgtEl>
                                          <p:spTgt spid="3">
                                            <p:txEl>
                                              <p:pRg st="2" end="2"/>
                                            </p:txEl>
                                          </p:spTgt>
                                        </p:tgtEl>
                                        <p:attrNameLst>
                                          <p:attrName>style.visibility</p:attrName>
                                        </p:attrNameLst>
                                      </p:cBhvr>
                                      <p:to>
                                        <p:strVal val="visible"/>
                                      </p:to>
                                    </p:set>
                                    <p:anim calcmode="lin" valueType="num">
                                      <p:cBhvr additive="base">
                                        <p:cTn id="48" dur="1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49" dur="1500"/>
                                        <p:tgtEl>
                                          <p:spTgt spid="3">
                                            <p:txEl>
                                              <p:pRg st="2" end="2"/>
                                            </p:txEl>
                                          </p:spTgt>
                                        </p:tgtEl>
                                      </p:cBhvr>
                                    </p:animEffect>
                                  </p:childTnLst>
                                </p:cTn>
                              </p:par>
                            </p:childTnLst>
                          </p:cTn>
                        </p:par>
                        <p:par>
                          <p:cTn id="50" fill="hold">
                            <p:stCondLst>
                              <p:cond delay="13500"/>
                            </p:stCondLst>
                            <p:childTnLst>
                              <p:par>
                                <p:cTn id="51" presetID="9" presetClass="exit" presetSubtype="0" fill="hold" nodeType="afterEffect">
                                  <p:stCondLst>
                                    <p:cond delay="8000"/>
                                  </p:stCondLst>
                                  <p:childTnLst>
                                    <p:animEffect transition="out" filter="dissolve">
                                      <p:cBhvr>
                                        <p:cTn id="52" dur="1000"/>
                                        <p:tgtEl>
                                          <p:spTgt spid="3">
                                            <p:txEl>
                                              <p:pRg st="0" end="0"/>
                                            </p:txEl>
                                          </p:spTgt>
                                        </p:tgtEl>
                                      </p:cBhvr>
                                    </p:animEffect>
                                    <p:set>
                                      <p:cBhvr>
                                        <p:cTn id="53" dur="1" fill="hold">
                                          <p:stCondLst>
                                            <p:cond delay="999"/>
                                          </p:stCondLst>
                                        </p:cTn>
                                        <p:tgtEl>
                                          <p:spTgt spid="3">
                                            <p:txEl>
                                              <p:pRg st="0" end="0"/>
                                            </p:txEl>
                                          </p:spTgt>
                                        </p:tgtEl>
                                        <p:attrNameLst>
                                          <p:attrName>style.visibility</p:attrName>
                                        </p:attrNameLst>
                                      </p:cBhvr>
                                      <p:to>
                                        <p:strVal val="hidden"/>
                                      </p:to>
                                    </p:set>
                                  </p:childTnLst>
                                </p:cTn>
                              </p:par>
                              <p:par>
                                <p:cTn id="54" presetID="9" presetClass="exit" presetSubtype="0" fill="hold" nodeType="withEffect">
                                  <p:stCondLst>
                                    <p:cond delay="8000"/>
                                  </p:stCondLst>
                                  <p:childTnLst>
                                    <p:animEffect transition="out" filter="dissolve">
                                      <p:cBhvr>
                                        <p:cTn id="55" dur="1000"/>
                                        <p:tgtEl>
                                          <p:spTgt spid="3">
                                            <p:txEl>
                                              <p:pRg st="2" end="2"/>
                                            </p:txEl>
                                          </p:spTgt>
                                        </p:tgtEl>
                                      </p:cBhvr>
                                    </p:animEffect>
                                    <p:set>
                                      <p:cBhvr>
                                        <p:cTn id="56" dur="1" fill="hold">
                                          <p:stCondLst>
                                            <p:cond delay="999"/>
                                          </p:stCondLst>
                                        </p:cTn>
                                        <p:tgtEl>
                                          <p:spTgt spid="3">
                                            <p:txEl>
                                              <p:pRg st="2" end="2"/>
                                            </p:txEl>
                                          </p:spTgt>
                                        </p:tgtEl>
                                        <p:attrNameLst>
                                          <p:attrName>style.visibility</p:attrName>
                                        </p:attrNameLst>
                                      </p:cBhvr>
                                      <p:to>
                                        <p:strVal val="hidden"/>
                                      </p:to>
                                    </p:set>
                                  </p:childTnLst>
                                </p:cTn>
                              </p:par>
                              <p:par>
                                <p:cTn id="57" presetID="9" presetClass="exit" presetSubtype="0" fill="hold" grpId="1" nodeType="withEffect">
                                  <p:stCondLst>
                                    <p:cond delay="8000"/>
                                  </p:stCondLst>
                                  <p:childTnLst>
                                    <p:animEffect transition="out" filter="dissolve">
                                      <p:cBhvr>
                                        <p:cTn id="58" dur="1000"/>
                                        <p:tgtEl>
                                          <p:spTgt spid="2"/>
                                        </p:tgtEl>
                                      </p:cBhvr>
                                    </p:animEffect>
                                    <p:set>
                                      <p:cBhvr>
                                        <p:cTn id="59" dur="1" fill="hold">
                                          <p:stCondLst>
                                            <p:cond delay="999"/>
                                          </p:stCondLst>
                                        </p:cTn>
                                        <p:tgtEl>
                                          <p:spTgt spid="2"/>
                                        </p:tgtEl>
                                        <p:attrNameLst>
                                          <p:attrName>style.visibility</p:attrName>
                                        </p:attrNameLst>
                                      </p:cBhvr>
                                      <p:to>
                                        <p:strVal val="hidden"/>
                                      </p:to>
                                    </p:set>
                                  </p:childTnLst>
                                </p:cTn>
                              </p:par>
                              <p:par>
                                <p:cTn id="60" presetID="9" presetClass="exit" presetSubtype="0" fill="hold" grpId="1" nodeType="withEffect">
                                  <p:stCondLst>
                                    <p:cond delay="8000"/>
                                  </p:stCondLst>
                                  <p:childTnLst>
                                    <p:animEffect transition="out" filter="dissolve">
                                      <p:cBhvr>
                                        <p:cTn id="61" dur="1000"/>
                                        <p:tgtEl>
                                          <p:spTgt spid="9"/>
                                        </p:tgtEl>
                                      </p:cBhvr>
                                    </p:animEffect>
                                    <p:set>
                                      <p:cBhvr>
                                        <p:cTn id="6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2" grpId="0"/>
      <p:bldP spid="2" grpId="1"/>
      <p:bldP spid="8" grpId="0"/>
      <p:bldP spid="9" grpId="0"/>
      <p:bldP spid="9" grpId="1"/>
      <p:bldP spid="12" grpId="0"/>
      <p:bldP spid="14"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3238</TotalTime>
  <Words>2515</Words>
  <Application>Microsoft Macintosh PowerPoint</Application>
  <PresentationFormat>Custom</PresentationFormat>
  <Paragraphs>370</Paragraphs>
  <Slides>50</Slides>
  <Notes>13</Notes>
  <HiddenSlides>2</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The ESA-UCB Clinical Scholarship  </vt:lpstr>
      <vt:lpstr>The ESA-UCB Clinical Scholarship  </vt:lpstr>
      <vt:lpstr>“ </vt:lpstr>
      <vt:lpstr>“ </vt:lpstr>
      <vt:lpstr>PowerPoint Presentation</vt:lpstr>
      <vt:lpstr>How to apply  for the ESA-UCB Clinical Scholarship </vt:lpstr>
      <vt:lpstr>The ESA-UCB Clinical Scholarship  </vt:lpstr>
      <vt:lpstr>The ESA-UCB Clinical Scholarship  </vt:lpstr>
      <vt:lpstr>“ </vt:lpstr>
      <vt:lpstr>“ </vt:lpstr>
      <vt:lpstr>“ </vt:lpstr>
      <vt:lpstr>“ </vt:lpstr>
      <vt:lpstr>How to apply  for the ESA-UCB Clinical Scholarship </vt:lpstr>
      <vt:lpstr>The ESA-UCB Clinical Scholarship  </vt:lpstr>
      <vt:lpstr>The ESA-UCB Clinical Scholarship  </vt:lpstr>
      <vt:lpstr>“ </vt:lpstr>
      <vt:lpstr>“ </vt:lpstr>
      <vt:lpstr>How to apply  for the ESA-UCB Clinical Scholarship </vt:lpstr>
      <vt:lpstr>The ESA-UCB Clinical Scholarship  </vt:lpstr>
      <vt:lpstr>The ESA-UCB Clinical Scholarship  </vt:lpstr>
      <vt:lpstr>“ </vt:lpstr>
      <vt:lpstr>“ </vt:lpstr>
      <vt:lpstr>How to apply  for the ESA-UCB Clinical Scholarship </vt:lpstr>
      <vt:lpstr>The ESA-UCB Clinical Scholarship  </vt:lpstr>
      <vt:lpstr>The ESA-UCB Clinical Scholarship  </vt:lpstr>
      <vt:lpstr>PowerPoint Presentation</vt:lpstr>
      <vt:lpstr>PowerPoint Presentation</vt:lpstr>
      <vt:lpstr>PowerPoint Presentation</vt:lpstr>
      <vt:lpstr>How to apply  for the ESA-UCB Clinical Scholarship </vt:lpstr>
      <vt:lpstr>The ESA-UCB Clinical Scholarship  </vt:lpstr>
      <vt:lpstr>The ESA-UCB Clinical Scholarship  </vt:lpstr>
      <vt:lpstr>“ </vt:lpstr>
      <vt:lpstr>“ </vt:lpstr>
      <vt:lpstr>“ </vt:lpstr>
      <vt:lpstr>How to apply  for the ESA-UCB Clinical Scholarship </vt:lpstr>
      <vt:lpstr>The ESA-UCB Clinical Scholarship  </vt:lpstr>
      <vt:lpstr>The ESA-UCB Clinical Scholarship  </vt:lpstr>
      <vt:lpstr>PowerPoint Presentation</vt:lpstr>
      <vt:lpstr>“ </vt:lpstr>
      <vt:lpstr>How to apply  for the ESA-UCB Clinical Scholarship </vt:lpstr>
      <vt:lpstr>The ESA-UCB Clinical Scholarship  </vt:lpstr>
      <vt:lpstr>The ESA-UCB Clinical Scholarship  </vt:lpstr>
      <vt:lpstr>“ </vt:lpstr>
      <vt:lpstr>“ </vt:lpstr>
      <vt:lpstr>How to apply  for the ESA-UCB Clinical Scholarship </vt:lpstr>
      <vt:lpstr>The ESA-UCB Clinical Scholarship  </vt:lpstr>
      <vt:lpstr>The ESA-UCB Clinical Scholarship  </vt:lpstr>
      <vt:lpstr>“ </vt:lpstr>
      <vt:lpstr>“ </vt:lpstr>
      <vt:lpstr>How to apply  for the ESA-UCB Clinical Scholarship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ESA-UCB Clinical Scholarship</dc:title>
  <dc:creator>Tarya Corben Spencer</dc:creator>
  <cp:lastModifiedBy>Lejla Mehmedagic</cp:lastModifiedBy>
  <cp:revision>301</cp:revision>
  <dcterms:created xsi:type="dcterms:W3CDTF">2017-09-27T03:31:55Z</dcterms:created>
  <dcterms:modified xsi:type="dcterms:W3CDTF">2017-11-09T22:04:41Z</dcterms:modified>
</cp:coreProperties>
</file>